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  <p:sldMasterId id="2147483731" r:id="rId2"/>
  </p:sldMasterIdLst>
  <p:sldIdLst>
    <p:sldId id="307" r:id="rId3"/>
    <p:sldId id="270" r:id="rId4"/>
    <p:sldId id="264" r:id="rId5"/>
    <p:sldId id="261" r:id="rId6"/>
    <p:sldId id="262" r:id="rId7"/>
    <p:sldId id="263" r:id="rId8"/>
    <p:sldId id="276" r:id="rId9"/>
    <p:sldId id="268" r:id="rId10"/>
    <p:sldId id="308" r:id="rId11"/>
    <p:sldId id="269" r:id="rId12"/>
    <p:sldId id="309" r:id="rId13"/>
    <p:sldId id="265" r:id="rId14"/>
    <p:sldId id="271" r:id="rId15"/>
    <p:sldId id="272" r:id="rId16"/>
    <p:sldId id="310" r:id="rId17"/>
    <p:sldId id="274" r:id="rId18"/>
    <p:sldId id="275" r:id="rId19"/>
    <p:sldId id="257" r:id="rId20"/>
    <p:sldId id="277" r:id="rId21"/>
    <p:sldId id="313" r:id="rId22"/>
    <p:sldId id="315" r:id="rId23"/>
    <p:sldId id="281" r:id="rId24"/>
    <p:sldId id="284" r:id="rId25"/>
    <p:sldId id="285" r:id="rId26"/>
    <p:sldId id="316" r:id="rId27"/>
    <p:sldId id="287" r:id="rId28"/>
    <p:sldId id="282" r:id="rId29"/>
    <p:sldId id="317" r:id="rId30"/>
    <p:sldId id="304" r:id="rId31"/>
    <p:sldId id="266" r:id="rId32"/>
    <p:sldId id="318" r:id="rId33"/>
    <p:sldId id="259" r:id="rId34"/>
    <p:sldId id="319" r:id="rId35"/>
    <p:sldId id="320" r:id="rId36"/>
    <p:sldId id="260" r:id="rId37"/>
    <p:sldId id="267" r:id="rId38"/>
    <p:sldId id="321" r:id="rId39"/>
    <p:sldId id="322" r:id="rId40"/>
    <p:sldId id="323" r:id="rId41"/>
    <p:sldId id="324" r:id="rId42"/>
    <p:sldId id="325" r:id="rId43"/>
    <p:sldId id="340" r:id="rId44"/>
    <p:sldId id="343" r:id="rId45"/>
    <p:sldId id="346" r:id="rId46"/>
    <p:sldId id="349" r:id="rId47"/>
    <p:sldId id="352" r:id="rId48"/>
    <p:sldId id="355" r:id="rId49"/>
    <p:sldId id="358" r:id="rId50"/>
    <p:sldId id="361" r:id="rId51"/>
    <p:sldId id="364" r:id="rId52"/>
    <p:sldId id="367" r:id="rId53"/>
    <p:sldId id="370" r:id="rId54"/>
    <p:sldId id="373" r:id="rId55"/>
    <p:sldId id="376" r:id="rId56"/>
    <p:sldId id="379" r:id="rId57"/>
    <p:sldId id="382" r:id="rId58"/>
    <p:sldId id="385" r:id="rId59"/>
    <p:sldId id="38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53" autoAdjust="0"/>
    <p:restoredTop sz="94660"/>
  </p:normalViewPr>
  <p:slideViewPr>
    <p:cSldViewPr snapToGrid="0">
      <p:cViewPr varScale="1">
        <p:scale>
          <a:sx n="80" d="100"/>
          <a:sy n="80" d="100"/>
        </p:scale>
        <p:origin x="9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8492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67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371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86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3585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968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1562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688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38199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351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25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59590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3633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02356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309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3689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4818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805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86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9824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2766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314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624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325EAB5-47F0-48C7-8C38-4A5A15FBADF9}" type="datetimeFigureOut">
              <a:rPr lang="zh-TW" altLang="en-US" smtClean="0"/>
              <a:t>2022/3/24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494203A-B5AF-4007-AC90-536984CB1B7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001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zh.wikipedia.org/wiki/%E6%B1%89%E5%AD%97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BCA42F1-68BF-43BE-863F-E7E98C08AFAF}"/>
              </a:ext>
            </a:extLst>
          </p:cNvPr>
          <p:cNvSpPr/>
          <p:nvPr/>
        </p:nvSpPr>
        <p:spPr>
          <a:xfrm>
            <a:off x="2833684" y="1919287"/>
            <a:ext cx="6524625" cy="391953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4921805-EBA9-48EC-A52D-357E66F48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pPr algn="ctr"/>
            <a:r>
              <a:rPr lang="en-US" altLang="zh-TW" dirty="0" err="1"/>
              <a:t>Xgboost</a:t>
            </a:r>
            <a:r>
              <a:rPr lang="en-US" altLang="zh-TW" dirty="0"/>
              <a:t> &amp; </a:t>
            </a:r>
            <a:r>
              <a:rPr lang="en-US" altLang="zh-TW" dirty="0" err="1"/>
              <a:t>LightGBM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75757E-653E-45AD-B373-16CA016C6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9889" y="2043111"/>
            <a:ext cx="6272213" cy="3671887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Content:</a:t>
            </a:r>
          </a:p>
          <a:p>
            <a:endParaRPr lang="en-US" altLang="zh-TW" dirty="0"/>
          </a:p>
          <a:p>
            <a:pPr lvl="1"/>
            <a:r>
              <a:rPr lang="zh-TW" altLang="en-US" sz="2800" dirty="0"/>
              <a:t>分類樹</a:t>
            </a:r>
            <a:r>
              <a:rPr lang="en-US" altLang="zh-TW" sz="2800" dirty="0"/>
              <a:t>:</a:t>
            </a:r>
            <a:r>
              <a:rPr lang="zh-TW" altLang="en-US" sz="2800" dirty="0"/>
              <a:t>熵</a:t>
            </a:r>
            <a:r>
              <a:rPr lang="en-US" altLang="zh-TW" sz="2800" dirty="0"/>
              <a:t>(</a:t>
            </a:r>
            <a:r>
              <a:rPr lang="zh-TW" altLang="en-US" sz="2800" dirty="0"/>
              <a:t>信息增益</a:t>
            </a:r>
            <a:r>
              <a:rPr lang="en-US" altLang="zh-TW" sz="2800" dirty="0"/>
              <a:t>)</a:t>
            </a:r>
            <a:r>
              <a:rPr lang="zh-TW" altLang="en-US" sz="2800" dirty="0"/>
              <a:t>、吉尼不純度</a:t>
            </a:r>
            <a:endParaRPr lang="en-US" altLang="zh-TW" sz="2800" dirty="0"/>
          </a:p>
          <a:p>
            <a:pPr lvl="1"/>
            <a:r>
              <a:rPr lang="zh-TW" altLang="en-US" sz="2800" dirty="0"/>
              <a:t>迴歸樹</a:t>
            </a:r>
            <a:r>
              <a:rPr lang="en-US" altLang="zh-TW" sz="2800" dirty="0"/>
              <a:t>: CART</a:t>
            </a:r>
          </a:p>
          <a:p>
            <a:pPr lvl="1"/>
            <a:r>
              <a:rPr lang="en-US" altLang="zh-TW" sz="2800" dirty="0"/>
              <a:t>Boosting</a:t>
            </a:r>
          </a:p>
          <a:p>
            <a:pPr lvl="1"/>
            <a:r>
              <a:rPr lang="en-US" altLang="zh-TW" sz="2800" dirty="0" err="1"/>
              <a:t>Xgboost</a:t>
            </a:r>
            <a:endParaRPr lang="en-US" altLang="zh-TW" sz="2800" dirty="0"/>
          </a:p>
          <a:p>
            <a:pPr lvl="1"/>
            <a:r>
              <a:rPr lang="en-US" altLang="zh-TW" sz="2800" dirty="0" err="1"/>
              <a:t>LightGBM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72504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39176A16-074F-4431-859A-FC3F538C03B1}"/>
              </a:ext>
            </a:extLst>
          </p:cNvPr>
          <p:cNvSpPr/>
          <p:nvPr/>
        </p:nvSpPr>
        <p:spPr>
          <a:xfrm>
            <a:off x="1181100" y="1704975"/>
            <a:ext cx="10001250" cy="95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F83A98-3FC2-457D-AA1B-E09D14368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88" y="591577"/>
            <a:ext cx="11191874" cy="5674845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TW" altLang="en-US" sz="22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以</a:t>
            </a:r>
            <a:r>
              <a:rPr lang="en-US" altLang="zh-TW" sz="22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Humidity</a:t>
            </a:r>
            <a:r>
              <a:rPr lang="zh-TW" altLang="en-US" sz="22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作為根節點</a:t>
            </a:r>
            <a:endParaRPr lang="en-US" altLang="zh-TW" sz="2200" b="1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algn="l"/>
            <a:br>
              <a:rPr lang="en-US" altLang="zh-TW" sz="2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</a:br>
            <a:r>
              <a:rPr lang="en-US" altLang="zh-TW" sz="2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Entropy(High)=0.985 ; Entropy(Normal)=0.592</a:t>
            </a:r>
          </a:p>
          <a:p>
            <a:pPr algn="l"/>
            <a:r>
              <a:rPr lang="en-US" altLang="zh-TW" sz="2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Gain(Humidity)=0.940-(7/14)*Entropy(High)-(7/14)*Entropy(Normal)=0.151</a:t>
            </a:r>
          </a:p>
          <a:p>
            <a:pPr algn="l"/>
            <a:endParaRPr lang="en-US" altLang="zh-TW" sz="2600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zh-TW" altLang="en-US" sz="22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以</a:t>
            </a:r>
            <a:r>
              <a:rPr lang="en-US" altLang="zh-TW" sz="22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Outlook</a:t>
            </a:r>
            <a:r>
              <a:rPr lang="zh-TW" altLang="en-US" sz="22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作為根節點</a:t>
            </a:r>
            <a:r>
              <a:rPr lang="zh-TW" altLang="en-US" sz="2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：</a:t>
            </a:r>
            <a:br>
              <a:rPr lang="zh-TW" altLang="en-US" sz="2600" dirty="0"/>
            </a:br>
            <a:br>
              <a:rPr lang="zh-TW" altLang="en-US" sz="2600" dirty="0"/>
            </a:br>
            <a:r>
              <a:rPr lang="en-US" altLang="zh-TW" sz="2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Entropy(Sunny)=0.971 ; Entropy(Overcast)=0.0 ; Entropy(Rain)=0.971</a:t>
            </a:r>
            <a:br>
              <a:rPr lang="en-US" altLang="zh-TW" sz="2600" dirty="0"/>
            </a:br>
            <a:br>
              <a:rPr lang="en-US" altLang="zh-TW" sz="2600" dirty="0"/>
            </a:br>
            <a:r>
              <a:rPr lang="en-US" altLang="zh-TW" sz="2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Gain(Outlook)=0.940-(5/14)*Entropy(Sunny)-(4/14)*Entropy(Overcast)-(5/14)*Entropy(Rain)=0.247</a:t>
            </a:r>
          </a:p>
          <a:p>
            <a:pPr algn="l"/>
            <a:endParaRPr lang="en-US" altLang="zh-TW" sz="2600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zh-TW" altLang="en-US" sz="22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以</a:t>
            </a:r>
            <a:r>
              <a:rPr lang="en-US" altLang="zh-TW" sz="22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Temperature</a:t>
            </a:r>
            <a:r>
              <a:rPr lang="zh-TW" altLang="en-US" sz="22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作為根節點</a:t>
            </a:r>
            <a:r>
              <a:rPr lang="zh-TW" altLang="en-US" sz="2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：</a:t>
            </a:r>
            <a:br>
              <a:rPr lang="zh-TW" altLang="en-US" sz="2600" dirty="0"/>
            </a:br>
            <a:br>
              <a:rPr lang="zh-TW" altLang="en-US" sz="2600" dirty="0"/>
            </a:br>
            <a:r>
              <a:rPr lang="en-US" altLang="zh-TW" sz="2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Entropy(Cool)=0.811 ; Entropy(Hot)=1.0 ; Entropy(Mild)=0.918</a:t>
            </a:r>
            <a:br>
              <a:rPr lang="en-US" altLang="zh-TW" sz="2200" dirty="0"/>
            </a:br>
            <a:br>
              <a:rPr lang="en-US" altLang="zh-TW" sz="2200" dirty="0"/>
            </a:br>
            <a:r>
              <a:rPr lang="en-US" altLang="zh-TW" sz="22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Gain(Temperature)=0.940-(4/14)*Entropy(Cool)-(4/14)*Entropy(Hot)-(6/14)*Entropy(Mild)=0.029</a:t>
            </a:r>
          </a:p>
          <a:p>
            <a:pPr algn="l"/>
            <a:endParaRPr lang="en-US" altLang="zh-TW" sz="3800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1733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BD0C51C-07F2-4624-83E3-524855C9A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1" y="1905565"/>
            <a:ext cx="5839628" cy="418947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9AA936F-D0F0-4600-A128-2F1B6D920FA1}"/>
              </a:ext>
            </a:extLst>
          </p:cNvPr>
          <p:cNvSpPr txBox="1"/>
          <p:nvPr/>
        </p:nvSpPr>
        <p:spPr>
          <a:xfrm>
            <a:off x="1219200" y="1905565"/>
            <a:ext cx="360045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Gain(Wind)=0.048 </a:t>
            </a:r>
            <a:endParaRPr lang="en-US" altLang="zh-TW" sz="2000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pPr algn="l"/>
            <a:r>
              <a:rPr lang="en-US" altLang="zh-TW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Gain(Humidity)=0.151 </a:t>
            </a:r>
            <a:endParaRPr lang="en-US" altLang="zh-TW" sz="2000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pPr algn="l"/>
            <a:r>
              <a:rPr lang="en-US" altLang="zh-TW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Gain(Outlook)=0.247 </a:t>
            </a:r>
            <a:endParaRPr lang="en-US" altLang="zh-TW" sz="2000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pPr algn="l"/>
            <a:r>
              <a:rPr lang="en-US" altLang="zh-TW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Gain(Temperature)=0.029</a:t>
            </a:r>
            <a:br>
              <a:rPr lang="en-US" altLang="zh-TW" sz="2000" dirty="0"/>
            </a:br>
            <a:br>
              <a:rPr lang="en-US" altLang="zh-TW" sz="2000" dirty="0"/>
            </a:br>
            <a:r>
              <a:rPr lang="zh-TW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選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Outlook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為根節點。</a:t>
            </a:r>
            <a:endParaRPr lang="en-US" altLang="zh-TW" sz="2000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algn="l"/>
            <a:endParaRPr lang="en-US" altLang="zh-TW" sz="2000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en-US" altLang="zh-TW" sz="24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4</a:t>
            </a:r>
            <a:r>
              <a:rPr lang="zh-TW" altLang="en-US" sz="24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子節點重複上面的步驟</a:t>
            </a:r>
            <a:endParaRPr lang="en-US" altLang="zh-TW" sz="2400" b="1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E2C6D0C-7F34-4E3D-892E-7D0EABDC6EFC}"/>
              </a:ext>
            </a:extLst>
          </p:cNvPr>
          <p:cNvSpPr txBox="1"/>
          <p:nvPr/>
        </p:nvSpPr>
        <p:spPr>
          <a:xfrm>
            <a:off x="1152525" y="125621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4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3</a:t>
            </a:r>
            <a:r>
              <a:rPr lang="zh-TW" altLang="en-US" sz="24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信息增益最大的原則</a:t>
            </a:r>
            <a:endParaRPr lang="en-US" altLang="zh-TW" sz="2400" b="1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745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6FD14-C088-400B-8327-523DFBAA3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zh-TW" altLang="en-US" sz="4400" dirty="0">
                <a:solidFill>
                  <a:srgbClr val="202122"/>
                </a:solidFill>
                <a:latin typeface="Arial" panose="020B0604020202020204" pitchFamily="34" charset="0"/>
              </a:rPr>
              <a:t>吉尼不純度</a:t>
            </a:r>
            <a:r>
              <a:rPr lang="en-US" altLang="zh-TW" sz="4400" dirty="0">
                <a:solidFill>
                  <a:srgbClr val="202122"/>
                </a:solidFill>
                <a:latin typeface="Arial" panose="020B0604020202020204" pitchFamily="34" charset="0"/>
              </a:rPr>
              <a:t> (Gini impurity)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08FC23-90E2-45C1-A0D9-DE5AB3EB6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定義</a:t>
            </a:r>
            <a:r>
              <a:rPr lang="en-US" altLang="zh-TW" dirty="0"/>
              <a:t>:</a:t>
            </a:r>
            <a:r>
              <a:rPr lang="zh-TW" altLang="en-US" dirty="0"/>
              <a:t> 反映了從數據集中隨機抽取兩個樣本，其類別標記不一致的機率</a:t>
            </a:r>
            <a:endParaRPr lang="en-US" altLang="zh-TW" dirty="0"/>
          </a:p>
          <a:p>
            <a:r>
              <a:rPr lang="zh-TW" altLang="en-US" dirty="0"/>
              <a:t>公式</a:t>
            </a:r>
            <a:r>
              <a:rPr lang="en-US" altLang="zh-TW" dirty="0"/>
              <a:t>: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性質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: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越低，節點的同質性越高</a:t>
            </a:r>
            <a:endParaRPr lang="en-US" altLang="zh-TW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          純節點（相同類）的基尼不純度為零</a:t>
            </a:r>
            <a:endParaRPr lang="en-US" altLang="zh-TW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Karla" pitchFamily="2" charset="0"/>
              </a:rPr>
              <a:t>           採用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Karla" pitchFamily="2" charset="0"/>
              </a:rPr>
              <a:t>GINI </a:t>
            </a:r>
            <a:r>
              <a:rPr lang="en-US" altLang="zh-TW" dirty="0">
                <a:solidFill>
                  <a:srgbClr val="202122"/>
                </a:solidFill>
                <a:latin typeface="Arial" panose="020B0604020202020204" pitchFamily="34" charset="0"/>
              </a:rPr>
              <a:t>impurity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Karla" pitchFamily="2" charset="0"/>
              </a:rPr>
              <a:t>的代表是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Karla" pitchFamily="2" charset="0"/>
              </a:rPr>
              <a:t>CART tree</a:t>
            </a:r>
            <a:endParaRPr lang="en-US" altLang="zh-TW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zh-TW" altLang="en-US" dirty="0"/>
              <a:t>             二進位拆分，僅用於分類目標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910CD9A-32D5-4038-A3FC-52F9AB1E0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07" y="2581275"/>
            <a:ext cx="9121513" cy="8477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B57836B-E2D2-43FB-8955-96673A9CE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401" y="3429000"/>
            <a:ext cx="4362450" cy="280981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07177EB-618F-43C2-86F6-FE6397FB8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7509" y="3518388"/>
            <a:ext cx="716342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58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E7F81C7-DEA6-436B-B176-034E97F17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43" y="1944174"/>
            <a:ext cx="10145514" cy="350305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10B10F9-B2A4-4B3E-98A2-2689336CEA15}"/>
              </a:ext>
            </a:extLst>
          </p:cNvPr>
          <p:cNvSpPr txBox="1"/>
          <p:nvPr/>
        </p:nvSpPr>
        <p:spPr>
          <a:xfrm>
            <a:off x="1109075" y="1292009"/>
            <a:ext cx="49869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b="1" i="0" dirty="0">
                <a:solidFill>
                  <a:srgbClr val="000000"/>
                </a:solidFill>
                <a:effectLst/>
                <a:latin typeface="Karla" panose="020B0604020202020204" pitchFamily="2" charset="0"/>
              </a:rPr>
              <a:t>目標</a:t>
            </a:r>
            <a:r>
              <a:rPr lang="en-US" altLang="zh-TW" sz="2400" b="1" i="0" dirty="0">
                <a:solidFill>
                  <a:srgbClr val="000000"/>
                </a:solidFill>
                <a:effectLst/>
                <a:latin typeface="Karla" panose="020B0604020202020204" pitchFamily="2" charset="0"/>
              </a:rPr>
              <a:t>:</a:t>
            </a:r>
            <a:r>
              <a:rPr lang="zh-TW" altLang="en-US" sz="2400" b="1" i="0" dirty="0">
                <a:solidFill>
                  <a:srgbClr val="000000"/>
                </a:solidFill>
                <a:effectLst/>
                <a:latin typeface="Karla" panose="020B0604020202020204" pitchFamily="2" charset="0"/>
              </a:rPr>
              <a:t>預測出喜歡打板球類型的學生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24673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F0ADBF1B-116C-4614-9872-45EB429D572E}"/>
              </a:ext>
            </a:extLst>
          </p:cNvPr>
          <p:cNvSpPr txBox="1"/>
          <p:nvPr/>
        </p:nvSpPr>
        <p:spPr>
          <a:xfrm>
            <a:off x="618081" y="1314543"/>
            <a:ext cx="6093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/>
              <a:t>          </a:t>
            </a:r>
            <a:r>
              <a:rPr lang="en-US" altLang="zh-TW" sz="2000" b="1" dirty="0"/>
              <a:t>1.</a:t>
            </a:r>
            <a:r>
              <a:rPr lang="zh-TW" altLang="en-US" sz="2000" b="1" dirty="0"/>
              <a:t>分別計算每個子節點不純度再加權</a:t>
            </a:r>
            <a:endParaRPr lang="en-US" altLang="zh-TW" sz="2000" b="1" dirty="0"/>
          </a:p>
          <a:p>
            <a:endParaRPr lang="en-US" altLang="zh-TW" sz="20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2130D3A-67D3-4823-BFD1-3EF5F4528226}"/>
              </a:ext>
            </a:extLst>
          </p:cNvPr>
          <p:cNvSpPr txBox="1"/>
          <p:nvPr/>
        </p:nvSpPr>
        <p:spPr>
          <a:xfrm>
            <a:off x="1308935" y="1946229"/>
            <a:ext cx="8201416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i="0" dirty="0">
                <a:effectLst/>
                <a:latin typeface="Karla" pitchFamily="2" charset="0"/>
              </a:rPr>
              <a:t>用性別來分類：</a:t>
            </a:r>
            <a:endParaRPr lang="en-US" altLang="zh-TW" sz="2000" b="1" i="0" dirty="0">
              <a:effectLst/>
              <a:latin typeface="Karla" pitchFamily="2" charset="0"/>
            </a:endParaRPr>
          </a:p>
          <a:p>
            <a:endParaRPr lang="en-US" altLang="zh-TW" sz="2000" b="1" dirty="0">
              <a:latin typeface="Karla" pitchFamily="2" charset="0"/>
            </a:endParaRPr>
          </a:p>
          <a:p>
            <a:pPr algn="l"/>
            <a:r>
              <a:rPr lang="en-US" altLang="zh-TW" sz="2000" b="0" i="0" dirty="0">
                <a:effectLst/>
                <a:latin typeface="Karla" pitchFamily="2" charset="0"/>
              </a:rPr>
              <a:t>Female</a:t>
            </a:r>
            <a:r>
              <a:rPr lang="zh-TW" altLang="en-US" sz="2000" b="0" i="0" dirty="0">
                <a:effectLst/>
                <a:latin typeface="Karla" pitchFamily="2" charset="0"/>
              </a:rPr>
              <a:t>節點：</a:t>
            </a:r>
            <a:endParaRPr lang="en-US" altLang="zh-TW" sz="2000" b="0" i="0" dirty="0">
              <a:effectLst/>
              <a:latin typeface="Karla" pitchFamily="2" charset="0"/>
            </a:endParaRPr>
          </a:p>
          <a:p>
            <a:pPr algn="l"/>
            <a:r>
              <a:rPr lang="en-US" altLang="zh-TW" sz="2000" b="0" i="0" dirty="0">
                <a:effectLst/>
                <a:latin typeface="Karla" pitchFamily="2" charset="0"/>
              </a:rPr>
              <a:t>10</a:t>
            </a:r>
            <a:r>
              <a:rPr lang="zh-TW" altLang="en-US" sz="2000" b="0" i="0" dirty="0">
                <a:effectLst/>
                <a:latin typeface="Karla" pitchFamily="2" charset="0"/>
              </a:rPr>
              <a:t>位女性，其中有</a:t>
            </a:r>
            <a:r>
              <a:rPr lang="en-US" altLang="zh-TW" sz="2000" b="0" i="0" dirty="0">
                <a:effectLst/>
                <a:latin typeface="Karla" pitchFamily="2" charset="0"/>
              </a:rPr>
              <a:t>2</a:t>
            </a:r>
            <a:r>
              <a:rPr lang="zh-TW" altLang="en-US" sz="2000" b="0" i="0" dirty="0">
                <a:effectLst/>
                <a:latin typeface="Karla" pitchFamily="2" charset="0"/>
              </a:rPr>
              <a:t>位打板球</a:t>
            </a:r>
            <a:r>
              <a:rPr lang="en-US" altLang="zh-TW" sz="2000" dirty="0">
                <a:latin typeface="Karla" pitchFamily="2" charset="0"/>
              </a:rPr>
              <a:t>8</a:t>
            </a:r>
            <a:r>
              <a:rPr lang="zh-TW" altLang="en-US" sz="2000" b="0" i="0" dirty="0">
                <a:effectLst/>
                <a:latin typeface="Karla" pitchFamily="2" charset="0"/>
              </a:rPr>
              <a:t>位不打</a:t>
            </a:r>
            <a:endParaRPr lang="en-US" altLang="zh-TW" sz="2000" b="0" i="0" dirty="0">
              <a:effectLst/>
              <a:latin typeface="Karla" pitchFamily="2" charset="0"/>
            </a:endParaRPr>
          </a:p>
          <a:p>
            <a:pPr algn="l"/>
            <a:r>
              <a:rPr lang="en-US" altLang="zh-TW" sz="2000" b="0" i="0" dirty="0">
                <a:effectLst/>
                <a:latin typeface="Karla" pitchFamily="2" charset="0"/>
              </a:rPr>
              <a:t>Gini</a:t>
            </a:r>
            <a:r>
              <a:rPr lang="zh-TW" altLang="en-US" sz="2000" dirty="0">
                <a:latin typeface="Karla" pitchFamily="2" charset="0"/>
              </a:rPr>
              <a:t> </a:t>
            </a:r>
            <a:r>
              <a:rPr lang="en-US" altLang="zh-TW" sz="2000" dirty="0">
                <a:latin typeface="Karla" pitchFamily="2" charset="0"/>
              </a:rPr>
              <a:t>impurity : </a:t>
            </a:r>
            <a:r>
              <a:rPr lang="en-US" altLang="zh-TW" sz="2000" b="0" i="0" dirty="0">
                <a:effectLst/>
                <a:latin typeface="Karla" pitchFamily="2" charset="0"/>
              </a:rPr>
              <a:t>1-(0.2)^2-(0.8)^2 </a:t>
            </a:r>
            <a:r>
              <a:rPr lang="en-US" altLang="zh-TW" sz="2000" b="0" i="0" u="none" strike="noStrike" dirty="0">
                <a:effectLst/>
                <a:latin typeface="Karla" pitchFamily="2" charset="0"/>
              </a:rPr>
              <a:t>= 0.32</a:t>
            </a:r>
          </a:p>
          <a:p>
            <a:pPr algn="l"/>
            <a:endParaRPr lang="zh-TW" altLang="en-US" sz="2000" b="0" i="0" dirty="0">
              <a:effectLst/>
              <a:latin typeface="Karla" pitchFamily="2" charset="0"/>
            </a:endParaRPr>
          </a:p>
          <a:p>
            <a:pPr algn="l"/>
            <a:r>
              <a:rPr lang="en-US" altLang="zh-TW" sz="2000" b="0" i="0" dirty="0">
                <a:effectLst/>
                <a:latin typeface="Karla" pitchFamily="2" charset="0"/>
              </a:rPr>
              <a:t>Male</a:t>
            </a:r>
            <a:r>
              <a:rPr lang="zh-TW" altLang="en-US" sz="2000" b="0" i="0" dirty="0">
                <a:effectLst/>
                <a:latin typeface="Karla" pitchFamily="2" charset="0"/>
              </a:rPr>
              <a:t>節點：</a:t>
            </a:r>
            <a:endParaRPr lang="en-US" altLang="zh-TW" sz="2000" b="0" i="0" dirty="0">
              <a:effectLst/>
              <a:latin typeface="Karla" pitchFamily="2" charset="0"/>
            </a:endParaRPr>
          </a:p>
          <a:p>
            <a:pPr algn="l"/>
            <a:r>
              <a:rPr lang="en-US" altLang="zh-TW" sz="2000" b="0" i="0" dirty="0">
                <a:effectLst/>
                <a:latin typeface="Karla" pitchFamily="2" charset="0"/>
              </a:rPr>
              <a:t>20</a:t>
            </a:r>
            <a:r>
              <a:rPr lang="zh-TW" altLang="en-US" sz="2000" b="0" i="0" dirty="0">
                <a:effectLst/>
                <a:latin typeface="Karla" pitchFamily="2" charset="0"/>
              </a:rPr>
              <a:t>位男性，其中有</a:t>
            </a:r>
            <a:r>
              <a:rPr lang="en-US" altLang="zh-TW" sz="2000" b="0" i="0" dirty="0">
                <a:effectLst/>
                <a:latin typeface="Karla" pitchFamily="2" charset="0"/>
              </a:rPr>
              <a:t>13</a:t>
            </a:r>
            <a:r>
              <a:rPr lang="zh-TW" altLang="en-US" sz="2000" b="0" i="0" dirty="0">
                <a:effectLst/>
                <a:latin typeface="Karla" pitchFamily="2" charset="0"/>
              </a:rPr>
              <a:t>位打板球</a:t>
            </a:r>
            <a:r>
              <a:rPr lang="en-US" altLang="zh-TW" sz="2000" b="0" i="0" dirty="0">
                <a:effectLst/>
                <a:latin typeface="Karla" pitchFamily="2" charset="0"/>
              </a:rPr>
              <a:t>7</a:t>
            </a:r>
            <a:r>
              <a:rPr lang="zh-TW" altLang="en-US" sz="2000" b="0" i="0" dirty="0">
                <a:effectLst/>
                <a:latin typeface="Karla" pitchFamily="2" charset="0"/>
              </a:rPr>
              <a:t>位不打</a:t>
            </a:r>
            <a:endParaRPr lang="en-US" altLang="zh-TW" sz="2000" b="0" i="0" dirty="0">
              <a:effectLst/>
              <a:latin typeface="Karla" pitchFamily="2" charset="0"/>
            </a:endParaRPr>
          </a:p>
          <a:p>
            <a:pPr algn="l"/>
            <a:r>
              <a:rPr lang="en-US" altLang="zh-TW" sz="2000" b="0" i="0" dirty="0">
                <a:effectLst/>
                <a:latin typeface="Karla" pitchFamily="2" charset="0"/>
              </a:rPr>
              <a:t>Gini</a:t>
            </a:r>
            <a:r>
              <a:rPr lang="zh-TW" altLang="en-US" sz="2000" dirty="0">
                <a:latin typeface="Karla" pitchFamily="2" charset="0"/>
              </a:rPr>
              <a:t> </a:t>
            </a:r>
            <a:r>
              <a:rPr lang="en-US" altLang="zh-TW" sz="2000" dirty="0">
                <a:latin typeface="Karla" pitchFamily="2" charset="0"/>
              </a:rPr>
              <a:t>impurity</a:t>
            </a:r>
            <a:r>
              <a:rPr lang="zh-TW" altLang="en-US" sz="2000" dirty="0">
                <a:latin typeface="Karla" pitchFamily="2" charset="0"/>
              </a:rPr>
              <a:t> </a:t>
            </a:r>
            <a:r>
              <a:rPr lang="en-US" altLang="zh-TW" sz="2000" dirty="0">
                <a:latin typeface="Karla" pitchFamily="2" charset="0"/>
              </a:rPr>
              <a:t>:</a:t>
            </a:r>
            <a:r>
              <a:rPr lang="zh-TW" altLang="en-US" sz="2000" dirty="0">
                <a:latin typeface="Karla" pitchFamily="2" charset="0"/>
              </a:rPr>
              <a:t> </a:t>
            </a:r>
            <a:r>
              <a:rPr lang="en-US" altLang="zh-TW" sz="2000" b="0" i="0" dirty="0">
                <a:effectLst/>
                <a:latin typeface="Karla" pitchFamily="2" charset="0"/>
              </a:rPr>
              <a:t>1-(0.65)^2-(0.35)^2 </a:t>
            </a:r>
            <a:r>
              <a:rPr lang="en-US" altLang="zh-TW" sz="2000" b="0" i="0" u="none" strike="noStrike" dirty="0">
                <a:effectLst/>
                <a:latin typeface="Karla" pitchFamily="2" charset="0"/>
              </a:rPr>
              <a:t>= 0.45</a:t>
            </a:r>
          </a:p>
          <a:p>
            <a:pPr algn="l"/>
            <a:endParaRPr lang="zh-TW" altLang="en-US" sz="2000" b="0" i="0" dirty="0">
              <a:effectLst/>
              <a:latin typeface="Karla" pitchFamily="2" charset="0"/>
            </a:endParaRPr>
          </a:p>
          <a:p>
            <a:pPr algn="l"/>
            <a:r>
              <a:rPr lang="zh-TW" altLang="en-US" sz="2000" b="0" i="0" u="none" strike="noStrike" dirty="0">
                <a:effectLst/>
                <a:latin typeface="Karla" pitchFamily="2" charset="0"/>
              </a:rPr>
              <a:t>以性別分類的</a:t>
            </a:r>
            <a:r>
              <a:rPr lang="en-US" altLang="zh-TW" sz="2000" b="0" i="0" dirty="0">
                <a:effectLst/>
                <a:latin typeface="Karla" pitchFamily="2" charset="0"/>
              </a:rPr>
              <a:t>Gini</a:t>
            </a:r>
            <a:r>
              <a:rPr lang="zh-TW" altLang="en-US" sz="2000" dirty="0">
                <a:latin typeface="Karla" pitchFamily="2" charset="0"/>
              </a:rPr>
              <a:t> </a:t>
            </a:r>
            <a:r>
              <a:rPr lang="en-US" altLang="zh-TW" sz="2000" dirty="0">
                <a:latin typeface="Karla" pitchFamily="2" charset="0"/>
              </a:rPr>
              <a:t>impurity</a:t>
            </a:r>
            <a:r>
              <a:rPr lang="zh-TW" altLang="en-US" sz="2000" b="0" i="0" u="none" strike="noStrike" dirty="0">
                <a:effectLst/>
                <a:latin typeface="Karla" pitchFamily="2" charset="0"/>
              </a:rPr>
              <a:t>加權後</a:t>
            </a:r>
            <a:endParaRPr lang="en-US" altLang="zh-TW" sz="2000" dirty="0">
              <a:latin typeface="Karla" pitchFamily="2" charset="0"/>
            </a:endParaRPr>
          </a:p>
          <a:p>
            <a:pPr algn="l"/>
            <a:r>
              <a:rPr lang="zh-TW" altLang="en-US" sz="2000" b="0" i="0" u="none" strike="noStrike" dirty="0">
                <a:effectLst/>
                <a:latin typeface="Karla" pitchFamily="2" charset="0"/>
              </a:rPr>
              <a:t> </a:t>
            </a:r>
            <a:r>
              <a:rPr lang="en-US" altLang="zh-TW" sz="2000" b="0" i="0" u="none" strike="noStrike" dirty="0">
                <a:effectLst/>
                <a:latin typeface="Karla" pitchFamily="2" charset="0"/>
              </a:rPr>
              <a:t>=</a:t>
            </a:r>
            <a:r>
              <a:rPr lang="zh-TW" altLang="en-US" sz="2000" b="0" i="0" u="none" strike="noStrike" dirty="0">
                <a:effectLst/>
                <a:latin typeface="Karla" pitchFamily="2" charset="0"/>
              </a:rPr>
              <a:t> </a:t>
            </a:r>
            <a:r>
              <a:rPr lang="en-US" altLang="zh-TW" sz="2000" b="0" i="0" u="none" strike="noStrike" dirty="0">
                <a:effectLst/>
                <a:latin typeface="Karla" pitchFamily="2" charset="0"/>
              </a:rPr>
              <a:t>(10/30)*0.32+(20/30)*0.45 = 0.41</a:t>
            </a:r>
          </a:p>
          <a:p>
            <a:pPr algn="l"/>
            <a:endParaRPr lang="en-US" altLang="zh-TW" sz="1800" b="0" i="0" u="none" strike="noStrike" dirty="0">
              <a:solidFill>
                <a:srgbClr val="000000"/>
              </a:solidFill>
              <a:effectLst/>
              <a:latin typeface="Karla" pitchFamily="2" charset="0"/>
            </a:endParaRPr>
          </a:p>
          <a:p>
            <a:pPr algn="l"/>
            <a:endParaRPr lang="en-US" altLang="zh-TW" dirty="0">
              <a:solidFill>
                <a:srgbClr val="000000"/>
              </a:solidFill>
              <a:latin typeface="Karla" pitchFamily="2" charset="0"/>
            </a:endParaRPr>
          </a:p>
          <a:p>
            <a:pPr algn="l"/>
            <a:endParaRPr lang="en-US" altLang="zh-TW" dirty="0">
              <a:solidFill>
                <a:srgbClr val="000000"/>
              </a:solidFill>
              <a:latin typeface="Karla" pitchFamily="2" charset="0"/>
            </a:endParaRPr>
          </a:p>
          <a:p>
            <a:pPr algn="l"/>
            <a:endParaRPr lang="en-US" altLang="zh-TW" b="0" i="0" dirty="0">
              <a:solidFill>
                <a:srgbClr val="000000"/>
              </a:solidFill>
              <a:effectLst/>
              <a:latin typeface="Karla" pitchFamily="2" charset="0"/>
            </a:endParaRPr>
          </a:p>
          <a:p>
            <a:pPr algn="l"/>
            <a:endParaRPr lang="en-US" altLang="zh-TW" dirty="0">
              <a:solidFill>
                <a:srgbClr val="000000"/>
              </a:solidFill>
              <a:latin typeface="Karla" pitchFamily="2" charset="0"/>
            </a:endParaRPr>
          </a:p>
          <a:p>
            <a:pPr algn="l"/>
            <a:endParaRPr lang="en-US" altLang="zh-TW" b="0" i="0" dirty="0">
              <a:solidFill>
                <a:srgbClr val="000000"/>
              </a:solidFill>
              <a:effectLst/>
              <a:latin typeface="Karla" pitchFamily="2" charset="0"/>
            </a:endParaRPr>
          </a:p>
          <a:p>
            <a:pPr algn="l"/>
            <a:endParaRPr lang="zh-TW" altLang="en-US" b="0" i="0" dirty="0">
              <a:solidFill>
                <a:srgbClr val="555555"/>
              </a:solidFill>
              <a:effectLst/>
              <a:latin typeface="Karla" pitchFamily="2" charset="0"/>
            </a:endParaRPr>
          </a:p>
          <a:p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063AF0D5-E7A7-48CD-8306-4B9ECE17B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2171521"/>
            <a:ext cx="5449274" cy="350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25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D2062799-8F40-4B4F-B488-25ED97AE68A4}"/>
              </a:ext>
            </a:extLst>
          </p:cNvPr>
          <p:cNvSpPr/>
          <p:nvPr/>
        </p:nvSpPr>
        <p:spPr>
          <a:xfrm>
            <a:off x="1171575" y="1666875"/>
            <a:ext cx="10058400" cy="142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17F4382-D671-44D9-9DB9-19C334A1E867}"/>
              </a:ext>
            </a:extLst>
          </p:cNvPr>
          <p:cNvSpPr txBox="1"/>
          <p:nvPr/>
        </p:nvSpPr>
        <p:spPr>
          <a:xfrm>
            <a:off x="1171573" y="703541"/>
            <a:ext cx="11344275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000" b="1" i="0" dirty="0">
                <a:effectLst/>
                <a:latin typeface="Karla" pitchFamily="2" charset="0"/>
              </a:rPr>
              <a:t>用班級來分類：</a:t>
            </a:r>
            <a:endParaRPr lang="en-US" altLang="zh-TW" sz="2000" b="1" i="0" dirty="0">
              <a:effectLst/>
              <a:latin typeface="Karla" pitchFamily="2" charset="0"/>
            </a:endParaRPr>
          </a:p>
          <a:p>
            <a:pPr algn="l"/>
            <a:endParaRPr lang="en-US" altLang="zh-TW" sz="2000" b="1" i="0" dirty="0">
              <a:effectLst/>
              <a:latin typeface="Karla" pitchFamily="2" charset="0"/>
            </a:endParaRPr>
          </a:p>
          <a:p>
            <a:pPr algn="l"/>
            <a:r>
              <a:rPr lang="en-US" altLang="zh-TW" sz="2000" b="0" i="0" dirty="0">
                <a:effectLst/>
                <a:latin typeface="Karla" pitchFamily="2" charset="0"/>
              </a:rPr>
              <a:t>Class IX</a:t>
            </a:r>
            <a:r>
              <a:rPr lang="zh-TW" altLang="en-US" sz="2000" b="0" i="0" dirty="0">
                <a:effectLst/>
                <a:latin typeface="Karla" pitchFamily="2" charset="0"/>
              </a:rPr>
              <a:t>節點：</a:t>
            </a:r>
            <a:endParaRPr lang="en-US" altLang="zh-TW" sz="2000" b="0" i="0" dirty="0">
              <a:effectLst/>
              <a:latin typeface="Karla" pitchFamily="2" charset="0"/>
            </a:endParaRPr>
          </a:p>
          <a:p>
            <a:pPr algn="l"/>
            <a:r>
              <a:rPr lang="zh-TW" altLang="en-US" sz="2000" b="0" i="0" dirty="0">
                <a:effectLst/>
                <a:latin typeface="Karla" pitchFamily="2" charset="0"/>
              </a:rPr>
              <a:t>此班</a:t>
            </a:r>
            <a:r>
              <a:rPr lang="en-US" altLang="zh-TW" sz="2000" b="0" i="0" dirty="0">
                <a:effectLst/>
                <a:latin typeface="Karla" pitchFamily="2" charset="0"/>
              </a:rPr>
              <a:t>14</a:t>
            </a:r>
            <a:r>
              <a:rPr lang="zh-TW" altLang="en-US" sz="2000" b="0" i="0" dirty="0">
                <a:effectLst/>
                <a:latin typeface="Karla" pitchFamily="2" charset="0"/>
              </a:rPr>
              <a:t>位同學，其中</a:t>
            </a:r>
            <a:r>
              <a:rPr lang="en-US" altLang="zh-TW" sz="2000" b="0" i="0" dirty="0">
                <a:effectLst/>
                <a:latin typeface="Karla" pitchFamily="2" charset="0"/>
              </a:rPr>
              <a:t>6</a:t>
            </a:r>
            <a:r>
              <a:rPr lang="zh-TW" altLang="en-US" sz="2000" b="0" i="0" dirty="0">
                <a:effectLst/>
                <a:latin typeface="Karla" pitchFamily="2" charset="0"/>
              </a:rPr>
              <a:t>位打板球</a:t>
            </a:r>
            <a:r>
              <a:rPr lang="en-US" altLang="zh-TW" sz="2000" b="0" i="0" dirty="0">
                <a:effectLst/>
                <a:latin typeface="Karla" pitchFamily="2" charset="0"/>
              </a:rPr>
              <a:t>8</a:t>
            </a:r>
            <a:r>
              <a:rPr lang="zh-TW" altLang="en-US" sz="2000" b="0" i="0" dirty="0">
                <a:effectLst/>
                <a:latin typeface="Karla" pitchFamily="2" charset="0"/>
              </a:rPr>
              <a:t>位不打</a:t>
            </a:r>
            <a:endParaRPr lang="en-US" altLang="zh-TW" sz="2000" b="0" i="0" dirty="0">
              <a:effectLst/>
              <a:latin typeface="Karla" pitchFamily="2" charset="0"/>
            </a:endParaRPr>
          </a:p>
          <a:p>
            <a:pPr algn="l"/>
            <a:r>
              <a:rPr lang="en-US" altLang="zh-TW" sz="2000" b="0" i="0" dirty="0">
                <a:effectLst/>
                <a:latin typeface="Karla" pitchFamily="2" charset="0"/>
              </a:rPr>
              <a:t>Gini</a:t>
            </a:r>
            <a:r>
              <a:rPr lang="zh-TW" altLang="en-US" sz="2000" dirty="0">
                <a:latin typeface="Karla" pitchFamily="2" charset="0"/>
              </a:rPr>
              <a:t> </a:t>
            </a:r>
            <a:r>
              <a:rPr lang="en-US" altLang="zh-TW" sz="2000" dirty="0">
                <a:latin typeface="Karla" pitchFamily="2" charset="0"/>
              </a:rPr>
              <a:t>impurity : </a:t>
            </a:r>
            <a:r>
              <a:rPr lang="en-US" altLang="zh-TW" sz="2000" b="0" i="0" dirty="0">
                <a:effectLst/>
                <a:latin typeface="Karla" pitchFamily="2" charset="0"/>
              </a:rPr>
              <a:t>1-(0.43)^2-(0.57)^2 = 0.49</a:t>
            </a:r>
          </a:p>
          <a:p>
            <a:pPr algn="l"/>
            <a:endParaRPr lang="en-US" altLang="zh-TW" sz="2000" b="0" i="0" dirty="0">
              <a:effectLst/>
              <a:latin typeface="Karla" pitchFamily="2" charset="0"/>
            </a:endParaRPr>
          </a:p>
          <a:p>
            <a:pPr algn="l"/>
            <a:r>
              <a:rPr lang="en-US" altLang="zh-TW" sz="2000" b="0" i="0" dirty="0">
                <a:effectLst/>
                <a:latin typeface="Karla" pitchFamily="2" charset="0"/>
              </a:rPr>
              <a:t>Class X</a:t>
            </a:r>
            <a:r>
              <a:rPr lang="zh-TW" altLang="en-US" sz="2000" b="0" i="0" dirty="0">
                <a:effectLst/>
                <a:latin typeface="Karla" pitchFamily="2" charset="0"/>
              </a:rPr>
              <a:t>節點：</a:t>
            </a:r>
            <a:endParaRPr lang="en-US" altLang="zh-TW" sz="2000" b="0" i="0" dirty="0">
              <a:effectLst/>
              <a:latin typeface="Karla" pitchFamily="2" charset="0"/>
            </a:endParaRPr>
          </a:p>
          <a:p>
            <a:pPr algn="l"/>
            <a:r>
              <a:rPr lang="zh-TW" altLang="en-US" sz="2000" b="0" i="0" dirty="0">
                <a:effectLst/>
                <a:latin typeface="Karla" pitchFamily="2" charset="0"/>
              </a:rPr>
              <a:t>此班</a:t>
            </a:r>
            <a:r>
              <a:rPr lang="en-US" altLang="zh-TW" sz="2000" b="0" i="0" dirty="0">
                <a:effectLst/>
                <a:latin typeface="Karla" pitchFamily="2" charset="0"/>
              </a:rPr>
              <a:t>16</a:t>
            </a:r>
            <a:r>
              <a:rPr lang="zh-TW" altLang="en-US" sz="2000" b="0" i="0" dirty="0">
                <a:effectLst/>
                <a:latin typeface="Karla" pitchFamily="2" charset="0"/>
              </a:rPr>
              <a:t>位同學，其中</a:t>
            </a:r>
            <a:r>
              <a:rPr lang="en-US" altLang="zh-TW" sz="2000" b="0" i="0" dirty="0">
                <a:effectLst/>
                <a:latin typeface="Karla" pitchFamily="2" charset="0"/>
              </a:rPr>
              <a:t>9</a:t>
            </a:r>
            <a:r>
              <a:rPr lang="zh-TW" altLang="en-US" sz="2000" b="0" i="0" dirty="0">
                <a:effectLst/>
                <a:latin typeface="Karla" pitchFamily="2" charset="0"/>
              </a:rPr>
              <a:t>位打板球</a:t>
            </a:r>
            <a:r>
              <a:rPr lang="en-US" altLang="zh-TW" sz="2000" b="0" i="0" dirty="0">
                <a:effectLst/>
                <a:latin typeface="Karla" pitchFamily="2" charset="0"/>
              </a:rPr>
              <a:t>7</a:t>
            </a:r>
            <a:r>
              <a:rPr lang="zh-TW" altLang="en-US" sz="2000" b="0" i="0" dirty="0">
                <a:effectLst/>
                <a:latin typeface="Karla" pitchFamily="2" charset="0"/>
              </a:rPr>
              <a:t>位不打</a:t>
            </a:r>
            <a:r>
              <a:rPr lang="en-US" altLang="zh-TW" sz="2000" b="0" i="0" dirty="0">
                <a:effectLst/>
                <a:latin typeface="Karla" pitchFamily="2" charset="0"/>
              </a:rPr>
              <a:t> </a:t>
            </a:r>
          </a:p>
          <a:p>
            <a:pPr algn="l"/>
            <a:r>
              <a:rPr lang="en-US" altLang="zh-TW" sz="2000" b="0" i="0" dirty="0">
                <a:effectLst/>
                <a:latin typeface="Karla" pitchFamily="2" charset="0"/>
              </a:rPr>
              <a:t>Gini</a:t>
            </a:r>
            <a:r>
              <a:rPr lang="zh-TW" altLang="en-US" sz="2000" dirty="0">
                <a:latin typeface="Karla" pitchFamily="2" charset="0"/>
              </a:rPr>
              <a:t> </a:t>
            </a:r>
            <a:r>
              <a:rPr lang="en-US" altLang="zh-TW" sz="2000" dirty="0">
                <a:latin typeface="Karla" pitchFamily="2" charset="0"/>
              </a:rPr>
              <a:t>impurity : </a:t>
            </a:r>
            <a:r>
              <a:rPr lang="en-US" altLang="zh-TW" sz="2000" b="0" i="0" dirty="0">
                <a:effectLst/>
                <a:latin typeface="Karla" pitchFamily="2" charset="0"/>
              </a:rPr>
              <a:t>1-(0.56)^2-(0.44)^2 </a:t>
            </a:r>
            <a:r>
              <a:rPr lang="en-US" altLang="zh-TW" sz="2000" b="0" i="0" u="none" strike="noStrike" dirty="0">
                <a:effectLst/>
                <a:latin typeface="Karla" pitchFamily="2" charset="0"/>
              </a:rPr>
              <a:t>= 0.49</a:t>
            </a:r>
          </a:p>
          <a:p>
            <a:pPr algn="l"/>
            <a:endParaRPr lang="en-US" altLang="zh-TW" sz="2000" dirty="0">
              <a:latin typeface="Karla" pitchFamily="2" charset="0"/>
            </a:endParaRPr>
          </a:p>
          <a:p>
            <a:pPr algn="l"/>
            <a:r>
              <a:rPr lang="zh-TW" altLang="en-US" sz="2000" b="0" i="0" dirty="0">
                <a:effectLst/>
                <a:latin typeface="Karla" pitchFamily="2" charset="0"/>
              </a:rPr>
              <a:t>以班級分類的</a:t>
            </a:r>
            <a:r>
              <a:rPr lang="en-US" altLang="zh-TW" sz="2000" b="0" i="0" dirty="0">
                <a:effectLst/>
                <a:latin typeface="Karla" pitchFamily="2" charset="0"/>
              </a:rPr>
              <a:t>Gini</a:t>
            </a:r>
            <a:r>
              <a:rPr lang="zh-TW" altLang="en-US" sz="2000" dirty="0">
                <a:latin typeface="Karla" pitchFamily="2" charset="0"/>
              </a:rPr>
              <a:t> </a:t>
            </a:r>
            <a:r>
              <a:rPr lang="en-US" altLang="zh-TW" sz="2000" dirty="0">
                <a:latin typeface="Karla" pitchFamily="2" charset="0"/>
              </a:rPr>
              <a:t>impurity</a:t>
            </a:r>
            <a:r>
              <a:rPr lang="zh-TW" altLang="en-US" sz="2000" b="0" i="0" dirty="0">
                <a:effectLst/>
                <a:latin typeface="Karla" pitchFamily="2" charset="0"/>
              </a:rPr>
              <a:t>加權後</a:t>
            </a:r>
            <a:endParaRPr lang="en-US" altLang="zh-TW" sz="2000" b="0" i="0" dirty="0">
              <a:effectLst/>
              <a:latin typeface="Karla" pitchFamily="2" charset="0"/>
            </a:endParaRPr>
          </a:p>
          <a:p>
            <a:pPr algn="l"/>
            <a:r>
              <a:rPr lang="zh-TW" altLang="en-US" sz="2000" dirty="0">
                <a:latin typeface="Karla" pitchFamily="2" charset="0"/>
              </a:rPr>
              <a:t> </a:t>
            </a:r>
            <a:r>
              <a:rPr lang="en-US" altLang="zh-TW" sz="2000" dirty="0">
                <a:latin typeface="Karla" pitchFamily="2" charset="0"/>
              </a:rPr>
              <a:t>=</a:t>
            </a:r>
            <a:r>
              <a:rPr lang="zh-TW" altLang="en-US" sz="2000" dirty="0">
                <a:latin typeface="Karla" pitchFamily="2" charset="0"/>
              </a:rPr>
              <a:t> </a:t>
            </a:r>
            <a:r>
              <a:rPr lang="en-US" altLang="zh-TW" sz="2000" b="0" i="0" dirty="0">
                <a:effectLst/>
                <a:latin typeface="Karla" pitchFamily="2" charset="0"/>
              </a:rPr>
              <a:t>(14/30)*0.49+(16/30)*0.49 = 0.49</a:t>
            </a:r>
            <a:r>
              <a:rPr lang="zh-TW" altLang="en-US" sz="2000" b="0" i="0" dirty="0">
                <a:effectLst/>
                <a:latin typeface="Karla" pitchFamily="2" charset="0"/>
              </a:rPr>
              <a:t> </a:t>
            </a:r>
            <a:endParaRPr lang="en-US" altLang="zh-TW" sz="2000" b="0" i="0" dirty="0">
              <a:effectLst/>
              <a:latin typeface="Karla" pitchFamily="2" charset="0"/>
            </a:endParaRPr>
          </a:p>
          <a:p>
            <a:pPr algn="l"/>
            <a:endParaRPr lang="en-US" altLang="zh-TW" sz="2000" dirty="0">
              <a:latin typeface="Karla" pitchFamily="2" charset="0"/>
            </a:endParaRPr>
          </a:p>
          <a:p>
            <a:pPr algn="l"/>
            <a:r>
              <a:rPr lang="zh-TW" altLang="en-US" sz="2000" b="0" i="0" dirty="0">
                <a:effectLst/>
                <a:latin typeface="Karla" pitchFamily="2" charset="0"/>
              </a:rPr>
              <a:t>性別</a:t>
            </a:r>
            <a:r>
              <a:rPr lang="en-US" altLang="zh-TW" sz="2000" b="0" i="0" dirty="0">
                <a:effectLst/>
                <a:latin typeface="Karla" pitchFamily="2" charset="0"/>
              </a:rPr>
              <a:t>Gini</a:t>
            </a:r>
            <a:r>
              <a:rPr lang="zh-TW" altLang="en-US" sz="2000" dirty="0">
                <a:latin typeface="Karla" pitchFamily="2" charset="0"/>
              </a:rPr>
              <a:t> </a:t>
            </a:r>
            <a:r>
              <a:rPr lang="en-US" altLang="zh-TW" sz="2000" dirty="0">
                <a:latin typeface="Karla" pitchFamily="2" charset="0"/>
              </a:rPr>
              <a:t>impurity</a:t>
            </a:r>
            <a:r>
              <a:rPr lang="zh-TW" altLang="en-US" sz="2000" dirty="0">
                <a:latin typeface="Karla" pitchFamily="2" charset="0"/>
              </a:rPr>
              <a:t> </a:t>
            </a:r>
            <a:r>
              <a:rPr lang="en-US" altLang="zh-TW" sz="2000" dirty="0">
                <a:latin typeface="Karla" pitchFamily="2" charset="0"/>
              </a:rPr>
              <a:t>=</a:t>
            </a:r>
            <a:r>
              <a:rPr lang="zh-TW" altLang="en-US" sz="2000" dirty="0">
                <a:latin typeface="Karla" pitchFamily="2" charset="0"/>
              </a:rPr>
              <a:t> </a:t>
            </a:r>
            <a:r>
              <a:rPr lang="en-US" altLang="zh-TW" sz="2000" dirty="0">
                <a:latin typeface="Karla" pitchFamily="2" charset="0"/>
              </a:rPr>
              <a:t>0.41</a:t>
            </a:r>
            <a:r>
              <a:rPr lang="zh-TW" altLang="en-US" sz="2000" dirty="0">
                <a:latin typeface="Karla" pitchFamily="2" charset="0"/>
              </a:rPr>
              <a:t>  </a:t>
            </a:r>
            <a:r>
              <a:rPr lang="en-US" altLang="zh-TW" sz="2000" dirty="0">
                <a:latin typeface="Karla" pitchFamily="2" charset="0"/>
              </a:rPr>
              <a:t>&lt;</a:t>
            </a:r>
            <a:r>
              <a:rPr lang="zh-TW" altLang="en-US" sz="2000" dirty="0">
                <a:latin typeface="Karla" pitchFamily="2" charset="0"/>
              </a:rPr>
              <a:t>  </a:t>
            </a:r>
            <a:r>
              <a:rPr lang="zh-TW" altLang="en-US" sz="2000" b="0" i="0" dirty="0">
                <a:effectLst/>
                <a:latin typeface="Karla" pitchFamily="2" charset="0"/>
              </a:rPr>
              <a:t>班級</a:t>
            </a:r>
            <a:r>
              <a:rPr lang="en-US" altLang="zh-TW" sz="2000" b="0" i="0" dirty="0">
                <a:effectLst/>
                <a:latin typeface="Karla" pitchFamily="2" charset="0"/>
              </a:rPr>
              <a:t>Gini</a:t>
            </a:r>
            <a:r>
              <a:rPr lang="zh-TW" altLang="en-US" sz="2000" dirty="0">
                <a:latin typeface="Karla" pitchFamily="2" charset="0"/>
              </a:rPr>
              <a:t> </a:t>
            </a:r>
            <a:r>
              <a:rPr lang="en-US" altLang="zh-TW" sz="2000" dirty="0">
                <a:latin typeface="Karla" pitchFamily="2" charset="0"/>
              </a:rPr>
              <a:t>impurity =</a:t>
            </a:r>
            <a:r>
              <a:rPr lang="zh-TW" altLang="en-US" sz="2000" dirty="0">
                <a:latin typeface="Karla" pitchFamily="2" charset="0"/>
              </a:rPr>
              <a:t> </a:t>
            </a:r>
            <a:r>
              <a:rPr lang="en-US" altLang="zh-TW" sz="2000" dirty="0">
                <a:latin typeface="Karla" pitchFamily="2" charset="0"/>
              </a:rPr>
              <a:t>0.49</a:t>
            </a:r>
            <a:r>
              <a:rPr lang="zh-TW" altLang="en-US" sz="2000" b="0" i="0" dirty="0">
                <a:effectLst/>
                <a:latin typeface="Karla" pitchFamily="2" charset="0"/>
              </a:rPr>
              <a:t>，因此採用性別來進行節點的分類。</a:t>
            </a:r>
          </a:p>
          <a:p>
            <a:pPr algn="l"/>
            <a:endParaRPr lang="en-US" altLang="zh-TW" b="0" i="0" dirty="0">
              <a:solidFill>
                <a:srgbClr val="000000"/>
              </a:solidFill>
              <a:effectLst/>
              <a:latin typeface="Karla" pitchFamily="2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874F036-72C4-4F31-AF21-033EDD790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945" y="703541"/>
            <a:ext cx="4637111" cy="330517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B05940D-65E8-4114-9D53-E6B67EA896E4}"/>
              </a:ext>
            </a:extLst>
          </p:cNvPr>
          <p:cNvSpPr txBox="1"/>
          <p:nvPr/>
        </p:nvSpPr>
        <p:spPr>
          <a:xfrm>
            <a:off x="1171573" y="549735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dirty="0"/>
              <a:t>2.</a:t>
            </a:r>
            <a:r>
              <a:rPr lang="zh-TW" altLang="en-US" sz="2000" b="1" dirty="0"/>
              <a:t>選擇最小不純度做分割直到得到同類節點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6258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4B12D093-85E0-4D51-A74A-3C098FC86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690" y="3457575"/>
            <a:ext cx="5274310" cy="286512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02A15199-F47E-4CDC-BA15-C673DAA1F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690" y="219145"/>
            <a:ext cx="5274310" cy="294132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A4ECBE-3322-4416-9564-091C77FA3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5" y="1101769"/>
            <a:ext cx="5476875" cy="1166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dirty="0"/>
              <a:t>Entropy</a:t>
            </a:r>
            <a:r>
              <a:rPr lang="zh-TW" altLang="en-US" sz="4000" dirty="0"/>
              <a:t> </a:t>
            </a:r>
            <a:r>
              <a:rPr lang="en-US" altLang="zh-TW" sz="4000" dirty="0">
                <a:sym typeface="Wingdings" panose="05000000000000000000" pitchFamily="2" charset="2"/>
              </a:rPr>
              <a:t></a:t>
            </a:r>
            <a:r>
              <a:rPr lang="zh-TW" altLang="en-US" sz="4000" dirty="0">
                <a:sym typeface="Wingdings" panose="05000000000000000000" pitchFamily="2" charset="2"/>
              </a:rPr>
              <a:t> </a:t>
            </a:r>
            <a:r>
              <a:rPr lang="en-US" altLang="zh-TW" sz="4000" dirty="0">
                <a:sym typeface="Wingdings" panose="05000000000000000000" pitchFamily="2" charset="2"/>
              </a:rPr>
              <a:t>Gini impurity</a:t>
            </a:r>
            <a:endParaRPr lang="zh-TW" altLang="en-US" sz="40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1992A51-0321-4033-B610-D0E2C79FC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625" y="2005896"/>
            <a:ext cx="5353050" cy="63376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867B0D60-9819-4CB6-B235-4CF964B9FE53}"/>
              </a:ext>
            </a:extLst>
          </p:cNvPr>
          <p:cNvSpPr txBox="1"/>
          <p:nvPr/>
        </p:nvSpPr>
        <p:spPr>
          <a:xfrm flipH="1">
            <a:off x="1190624" y="2639017"/>
            <a:ext cx="5019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對 </a:t>
            </a:r>
            <a:r>
              <a:rPr lang="en-US" altLang="zh-TW" sz="2000" dirty="0"/>
              <a:t>–</a:t>
            </a:r>
            <a:r>
              <a:rPr lang="zh-TW" altLang="en-US" sz="2000" dirty="0"/>
              <a:t> </a:t>
            </a:r>
            <a:r>
              <a:rPr lang="en-US" altLang="zh-TW" sz="2000" dirty="0"/>
              <a:t>log</a:t>
            </a:r>
            <a:r>
              <a:rPr lang="zh-TW" altLang="en-US" sz="2000" dirty="0"/>
              <a:t> </a:t>
            </a:r>
            <a:r>
              <a:rPr lang="en-US" altLang="zh-TW" sz="2000" dirty="0"/>
              <a:t>P(x) </a:t>
            </a:r>
            <a:r>
              <a:rPr lang="zh-TW" altLang="en-US" sz="2000" dirty="0"/>
              <a:t>做泰勒展開，忽略高階，得到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09FA4F01-7D47-4568-8458-31F3E578A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482" y="3062431"/>
            <a:ext cx="5609839" cy="696171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16AC4EF1-7E31-4492-A69B-D01166AEFAA9}"/>
              </a:ext>
            </a:extLst>
          </p:cNvPr>
          <p:cNvSpPr/>
          <p:nvPr/>
        </p:nvSpPr>
        <p:spPr>
          <a:xfrm>
            <a:off x="7124700" y="2924175"/>
            <a:ext cx="1819275" cy="138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5092301-AC11-4AA8-BB2C-1A29B6DD8C87}"/>
              </a:ext>
            </a:extLst>
          </p:cNvPr>
          <p:cNvSpPr/>
          <p:nvPr/>
        </p:nvSpPr>
        <p:spPr>
          <a:xfrm>
            <a:off x="7191376" y="6017895"/>
            <a:ext cx="1752600" cy="163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0101B93-20C5-49F8-930C-CD052CEE3786}"/>
              </a:ext>
            </a:extLst>
          </p:cNvPr>
          <p:cNvSpPr/>
          <p:nvPr/>
        </p:nvSpPr>
        <p:spPr>
          <a:xfrm>
            <a:off x="10648949" y="2860870"/>
            <a:ext cx="1438275" cy="2648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8D6C570-E10D-4EA4-86E6-C91E90F24D39}"/>
              </a:ext>
            </a:extLst>
          </p:cNvPr>
          <p:cNvSpPr/>
          <p:nvPr/>
        </p:nvSpPr>
        <p:spPr>
          <a:xfrm>
            <a:off x="10648950" y="6017895"/>
            <a:ext cx="1438275" cy="2648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3F29CB74-0EF0-4EE7-AC8A-A21E4707B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9998" y="3818874"/>
            <a:ext cx="3738677" cy="240804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1EA758A1-4846-4EBA-AA54-CEEC4CBFAF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840" y="3926080"/>
            <a:ext cx="716342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64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7311ACC-6DF7-4C40-BFC1-4C7FE5140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856" y="654972"/>
            <a:ext cx="5498255" cy="5319456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6A8669-6482-4CA6-9BCD-704BFDCCF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942" y="1956917"/>
            <a:ext cx="396972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b="1" dirty="0"/>
              <a:t>預先剪枝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在樹的生長過程中設定一個指標，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當達到該指標時就停止生長，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容易產生「視界局限」</a:t>
            </a:r>
            <a:r>
              <a:rPr lang="zh-TW" altLang="en-US" dirty="0"/>
              <a:t> 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b="1" dirty="0"/>
              <a:t>後剪枝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讓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樹充分生長，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然後對相鄰的葉節點，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考慮是否消去它們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2B0331-2876-4E67-96D7-7C501065160A}"/>
              </a:ext>
            </a:extLst>
          </p:cNvPr>
          <p:cNvSpPr/>
          <p:nvPr/>
        </p:nvSpPr>
        <p:spPr>
          <a:xfrm>
            <a:off x="1164248" y="1041356"/>
            <a:ext cx="2720617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dirty="0"/>
              <a:t>缺點</a:t>
            </a:r>
            <a:r>
              <a:rPr lang="en-US" altLang="zh-TW" sz="3600" dirty="0"/>
              <a:t>:</a:t>
            </a:r>
            <a:r>
              <a:rPr lang="zh-TW" altLang="en-US" sz="3600" dirty="0"/>
              <a:t> 過擬合</a:t>
            </a:r>
            <a:endParaRPr lang="en-US" altLang="zh-TW" sz="3600" dirty="0"/>
          </a:p>
          <a:p>
            <a:pPr algn="ctr"/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7EBEAC-170F-4F3D-940A-851F4AB00D2E}"/>
              </a:ext>
            </a:extLst>
          </p:cNvPr>
          <p:cNvSpPr/>
          <p:nvPr/>
        </p:nvSpPr>
        <p:spPr>
          <a:xfrm>
            <a:off x="9058481" y="741318"/>
            <a:ext cx="2209800" cy="600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A0EDA2-F432-41C8-89A5-06FC92E9C21C}"/>
              </a:ext>
            </a:extLst>
          </p:cNvPr>
          <p:cNvSpPr/>
          <p:nvPr/>
        </p:nvSpPr>
        <p:spPr>
          <a:xfrm>
            <a:off x="10839925" y="1619251"/>
            <a:ext cx="640373" cy="22907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CFACD0-10D9-4CC3-A2DA-A8EABE533B3B}"/>
              </a:ext>
            </a:extLst>
          </p:cNvPr>
          <p:cNvSpPr/>
          <p:nvPr/>
        </p:nvSpPr>
        <p:spPr>
          <a:xfrm>
            <a:off x="3759411" y="3961717"/>
            <a:ext cx="2749128" cy="646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0" indent="0">
              <a:buNone/>
            </a:pPr>
            <a:r>
              <a:rPr lang="zh-TW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樹的深度、樣本數</a:t>
            </a:r>
            <a:endParaRPr lang="en-US" altLang="zh-TW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TW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特徵個數、資訊增益大小</a:t>
            </a:r>
            <a:endParaRPr lang="en-US" altLang="zh-TW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0668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949B74BA-FB15-497E-908D-AE91285AA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927" y="2222818"/>
            <a:ext cx="6687298" cy="3383491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0A1CA1-4FEE-4D85-AD6E-A4E84D51A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br>
              <a:rPr lang="zh-TW" altLang="en-US" sz="2800" dirty="0"/>
            </a:br>
            <a:br>
              <a:rPr lang="zh-TW" altLang="en-US" sz="2800" dirty="0"/>
            </a:br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C07F4C7A-F36A-471E-9040-582F7F580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lvl="1"/>
            <a:r>
              <a:rPr lang="en-US" altLang="zh-TW" sz="4800" dirty="0">
                <a:latin typeface="+mn-lt"/>
                <a:ea typeface="+mn-ea"/>
              </a:rPr>
              <a:t>CART:</a:t>
            </a:r>
            <a:r>
              <a:rPr lang="zh-TW" altLang="en-US" sz="4800" dirty="0">
                <a:latin typeface="+mn-ea"/>
                <a:ea typeface="+mn-ea"/>
              </a:rPr>
              <a:t>迴歸樹</a:t>
            </a:r>
            <a:endParaRPr lang="en-US" altLang="zh-TW" sz="4800" dirty="0">
              <a:latin typeface="+mn-lt"/>
              <a:ea typeface="+mn-ea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E91A067-FB86-4201-B69C-C0F589A641BA}"/>
              </a:ext>
            </a:extLst>
          </p:cNvPr>
          <p:cNvSpPr txBox="1"/>
          <p:nvPr/>
        </p:nvSpPr>
        <p:spPr>
          <a:xfrm>
            <a:off x="1266825" y="1905506"/>
            <a:ext cx="75819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/>
              <a:t>流程</a:t>
            </a:r>
            <a:r>
              <a:rPr lang="en-US" altLang="zh-TW" sz="2400" dirty="0"/>
              <a:t>:</a:t>
            </a:r>
          </a:p>
          <a:p>
            <a:r>
              <a:rPr lang="zh-TW" altLang="en-US" sz="2400" dirty="0"/>
              <a:t>      </a:t>
            </a:r>
            <a:r>
              <a:rPr lang="en-US" altLang="zh-TW" sz="2400" dirty="0"/>
              <a:t>1.</a:t>
            </a:r>
            <a:r>
              <a:rPr lang="zh-TW" altLang="en-US" sz="2400" dirty="0"/>
              <a:t> 分</a:t>
            </a:r>
            <a:r>
              <a:rPr lang="en-US" altLang="zh-TW" sz="2400" dirty="0"/>
              <a:t>Train Test</a:t>
            </a:r>
          </a:p>
          <a:p>
            <a:r>
              <a:rPr lang="zh-TW" altLang="en-US" sz="2400" dirty="0"/>
              <a:t>      </a:t>
            </a:r>
            <a:r>
              <a:rPr lang="en-US" altLang="zh-TW" sz="2400" dirty="0"/>
              <a:t>2.</a:t>
            </a:r>
            <a:r>
              <a:rPr lang="zh-TW" altLang="en-US" sz="2400" dirty="0"/>
              <a:t> </a:t>
            </a:r>
            <a:r>
              <a:rPr lang="en-US" altLang="zh-TW" sz="2400" dirty="0"/>
              <a:t>Train</a:t>
            </a:r>
            <a:r>
              <a:rPr lang="zh-TW" altLang="en-US" sz="2400" dirty="0"/>
              <a:t>建決策樹</a:t>
            </a:r>
            <a:endParaRPr lang="en-US" altLang="zh-TW" sz="2400" dirty="0"/>
          </a:p>
          <a:p>
            <a:r>
              <a:rPr lang="zh-TW" altLang="en-US" sz="2400" dirty="0"/>
              <a:t>      </a:t>
            </a:r>
            <a:r>
              <a:rPr lang="en-US" altLang="zh-TW" sz="2400" dirty="0"/>
              <a:t>3.</a:t>
            </a:r>
            <a:r>
              <a:rPr lang="zh-TW" altLang="en-US" sz="2400" dirty="0"/>
              <a:t> </a:t>
            </a:r>
            <a:r>
              <a:rPr lang="en-US" altLang="zh-TW" sz="2400" dirty="0"/>
              <a:t>Test </a:t>
            </a:r>
            <a:r>
              <a:rPr lang="zh-TW" altLang="en-US" sz="2400" dirty="0"/>
              <a:t>剪枝</a:t>
            </a:r>
            <a:endParaRPr lang="en-US" altLang="zh-TW" sz="2400" dirty="0"/>
          </a:p>
          <a:p>
            <a:r>
              <a:rPr lang="zh-TW" altLang="en-US" sz="2400" dirty="0"/>
              <a:t>      </a:t>
            </a:r>
            <a:r>
              <a:rPr lang="en-US" altLang="zh-TW" sz="2400" dirty="0"/>
              <a:t>4.</a:t>
            </a:r>
            <a:r>
              <a:rPr lang="zh-TW" altLang="en-US" sz="2400" dirty="0"/>
              <a:t> 重複 </a:t>
            </a:r>
            <a:r>
              <a:rPr lang="en-US" altLang="zh-TW" sz="2400" dirty="0"/>
              <a:t>2.3.</a:t>
            </a:r>
          </a:p>
          <a:p>
            <a:endParaRPr lang="en-US" altLang="zh-TW" sz="2400" dirty="0"/>
          </a:p>
          <a:p>
            <a:r>
              <a:rPr lang="zh-TW" altLang="en-US" sz="2400" dirty="0">
                <a:latin typeface="-apple-system"/>
              </a:rPr>
              <a:t>對回歸樹採用</a:t>
            </a:r>
            <a:r>
              <a:rPr lang="zh-TW" altLang="en-US" sz="2400" b="0" i="0" dirty="0">
                <a:effectLst/>
                <a:latin typeface="-apple-system"/>
              </a:rPr>
              <a:t> </a:t>
            </a:r>
            <a:r>
              <a:rPr lang="en-US" altLang="zh-TW" sz="2400" b="0" i="0" dirty="0">
                <a:effectLst/>
                <a:latin typeface="-apple-system"/>
              </a:rPr>
              <a:t>MSE </a:t>
            </a:r>
          </a:p>
          <a:p>
            <a:r>
              <a:rPr lang="zh-TW" altLang="en-US" sz="2400" dirty="0">
                <a:latin typeface="-apple-system"/>
              </a:rPr>
              <a:t>對分類樹採</a:t>
            </a:r>
            <a:r>
              <a:rPr lang="zh-TW" altLang="en-US" sz="2400" b="0" i="0" dirty="0">
                <a:effectLst/>
                <a:latin typeface="-apple-system"/>
              </a:rPr>
              <a:t> </a:t>
            </a:r>
            <a:r>
              <a:rPr lang="en-US" altLang="zh-TW" sz="2400" b="0" i="0" dirty="0">
                <a:effectLst/>
                <a:latin typeface="-apple-system"/>
              </a:rPr>
              <a:t>Gini impurity</a:t>
            </a:r>
          </a:p>
          <a:p>
            <a:endParaRPr lang="en-US" altLang="zh-TW" sz="2400" b="0" i="0" dirty="0">
              <a:effectLst/>
              <a:latin typeface="-apple-system"/>
            </a:endParaRPr>
          </a:p>
          <a:p>
            <a:r>
              <a:rPr lang="zh-TW" altLang="en-US" sz="2400" b="0" i="0" dirty="0">
                <a:solidFill>
                  <a:srgbClr val="121212"/>
                </a:solidFill>
                <a:effectLst/>
                <a:latin typeface="-apple-system"/>
              </a:rPr>
              <a:t>結構簡潔的二叉樹</a:t>
            </a:r>
            <a:endParaRPr lang="zh-TW" altLang="en-US" sz="2400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FD444B2-96EB-402A-BD9E-B73F65E8A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440096"/>
            <a:ext cx="4743450" cy="11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05760F-5253-4A87-B24B-E5619D804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b="0" i="0" dirty="0">
                <a:solidFill>
                  <a:srgbClr val="FFFFFF"/>
                </a:solidFill>
                <a:effectLst/>
                <a:latin typeface="-apple-system"/>
              </a:rPr>
              <a:t>異同意最小組間差異的方法取代 </a:t>
            </a:r>
            <a:r>
              <a:rPr lang="en-US" altLang="zh-TW" b="0" i="0" dirty="0">
                <a:solidFill>
                  <a:srgbClr val="FFFFFF"/>
                </a:solidFill>
                <a:effectLst/>
                <a:latin typeface="-apple-system"/>
              </a:rPr>
              <a:t>Gini index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C5AAE67-10A9-4B5D-AD04-51CE0BA5D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049" y="2242027"/>
            <a:ext cx="4817631" cy="3627067"/>
          </a:xfrm>
          <a:prstGeom prst="rect">
            <a:avLst/>
          </a:prstGeom>
        </p:spPr>
      </p:pic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83CFDE67-CB86-42E5-AA5E-B065238D8FDA}"/>
              </a:ext>
            </a:extLst>
          </p:cNvPr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模型 </a:t>
            </a:r>
            <a:r>
              <a:rPr lang="en-US" altLang="zh-TW" dirty="0"/>
              <a:t>: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輸出 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E830D27-8150-4B76-B6AB-C08017AEC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92" y="2371534"/>
            <a:ext cx="3145966" cy="938503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45708165-A73F-4F35-8298-EE0437EA4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lvl="1"/>
            <a:r>
              <a:rPr lang="en-US" altLang="zh-TW" sz="4800" dirty="0">
                <a:latin typeface="+mn-lt"/>
                <a:ea typeface="+mn-ea"/>
              </a:rPr>
              <a:t>CART:</a:t>
            </a:r>
            <a:r>
              <a:rPr lang="zh-TW" altLang="en-US" sz="4800" dirty="0">
                <a:latin typeface="+mn-ea"/>
                <a:ea typeface="+mn-ea"/>
              </a:rPr>
              <a:t>迴歸樹</a:t>
            </a:r>
            <a:endParaRPr lang="en-US" altLang="zh-TW" sz="4800" dirty="0">
              <a:latin typeface="+mn-lt"/>
              <a:ea typeface="+mn-ea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851BC61-EAE3-42D0-A2A7-034F38701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507" y="3794723"/>
            <a:ext cx="3002736" cy="5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91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BD0C51C-07F2-4624-83E3-524855C9A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96" y="212168"/>
            <a:ext cx="8383608" cy="601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54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B12D35C3-33FD-457E-ABD3-8E817713F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662" y="0"/>
            <a:ext cx="7686675" cy="628067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E4B8D9F-DD47-4C6E-8145-B639D588527B}"/>
              </a:ext>
            </a:extLst>
          </p:cNvPr>
          <p:cNvSpPr/>
          <p:nvPr/>
        </p:nvSpPr>
        <p:spPr>
          <a:xfrm>
            <a:off x="2252662" y="66675"/>
            <a:ext cx="1671638" cy="238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8D4288B-917D-4758-A069-6E0465F5A361}"/>
              </a:ext>
            </a:extLst>
          </p:cNvPr>
          <p:cNvSpPr/>
          <p:nvPr/>
        </p:nvSpPr>
        <p:spPr>
          <a:xfrm>
            <a:off x="2252662" y="28574"/>
            <a:ext cx="7686675" cy="314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B5DCAA-BCE8-49C9-B6B0-1CFAC4DE2C6B}"/>
              </a:ext>
            </a:extLst>
          </p:cNvPr>
          <p:cNvSpPr/>
          <p:nvPr/>
        </p:nvSpPr>
        <p:spPr>
          <a:xfrm>
            <a:off x="7267575" y="5657850"/>
            <a:ext cx="2671762" cy="495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80FC4C5-5D20-46D6-B232-2C21DB7F4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201" y="3507209"/>
            <a:ext cx="3721799" cy="280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62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45ED249-F6D5-4F7C-8799-C798F982D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52400"/>
            <a:ext cx="11925300" cy="60674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6383994-C1A0-4EC0-A3F2-FB241314EE25}"/>
              </a:ext>
            </a:extLst>
          </p:cNvPr>
          <p:cNvSpPr/>
          <p:nvPr/>
        </p:nvSpPr>
        <p:spPr>
          <a:xfrm>
            <a:off x="8524875" y="5353050"/>
            <a:ext cx="695325" cy="742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175CDD-61B4-4022-8E20-D239A97E16AE}"/>
              </a:ext>
            </a:extLst>
          </p:cNvPr>
          <p:cNvSpPr/>
          <p:nvPr/>
        </p:nvSpPr>
        <p:spPr>
          <a:xfrm>
            <a:off x="10439400" y="5400675"/>
            <a:ext cx="400050" cy="647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8492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A3600E3-A7D7-4000-BE6D-5012EC23D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679" y="3086039"/>
            <a:ext cx="9306642" cy="118110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432A372-139F-4A18-B926-6A4D59EE800A}"/>
              </a:ext>
            </a:extLst>
          </p:cNvPr>
          <p:cNvSpPr txBox="1"/>
          <p:nvPr/>
        </p:nvSpPr>
        <p:spPr>
          <a:xfrm>
            <a:off x="1535925" y="1243310"/>
            <a:ext cx="91201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200" b="1" dirty="0">
                <a:solidFill>
                  <a:srgbClr val="121212"/>
                </a:solidFill>
                <a:latin typeface="-apple-system"/>
              </a:rPr>
              <a:t>已知</a:t>
            </a:r>
            <a:r>
              <a:rPr lang="zh-TW" altLang="en-US" sz="2200" b="1" i="0" dirty="0">
                <a:solidFill>
                  <a:srgbClr val="121212"/>
                </a:solidFill>
                <a:effectLst/>
                <a:latin typeface="-apple-system"/>
              </a:rPr>
              <a:t>如圖所示的訓練數據，試用平方誤差損失準則生成一個二叉回歸樹</a:t>
            </a:r>
            <a:endParaRPr lang="zh-TW" altLang="en-US" sz="22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E71BACB-AB32-42C4-AA54-18050ED334D7}"/>
              </a:ext>
            </a:extLst>
          </p:cNvPr>
          <p:cNvSpPr txBox="1"/>
          <p:nvPr/>
        </p:nvSpPr>
        <p:spPr>
          <a:xfrm>
            <a:off x="6667500" y="43726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121212"/>
                </a:solidFill>
                <a:effectLst/>
                <a:latin typeface="-apple-system"/>
              </a:rPr>
              <a:t>本示例來源於李航著的</a:t>
            </a:r>
            <a:r>
              <a:rPr lang="en-US" altLang="zh-TW" b="0" i="0" dirty="0">
                <a:solidFill>
                  <a:srgbClr val="121212"/>
                </a:solidFill>
                <a:effectLst/>
                <a:latin typeface="-apple-system"/>
              </a:rPr>
              <a:t>《</a:t>
            </a:r>
            <a:r>
              <a:rPr lang="zh-TW" altLang="en-US" b="0" i="0" dirty="0">
                <a:solidFill>
                  <a:srgbClr val="121212"/>
                </a:solidFill>
                <a:effectLst/>
                <a:latin typeface="-apple-system"/>
              </a:rPr>
              <a:t>統計學習方法</a:t>
            </a:r>
            <a:r>
              <a:rPr lang="en-US" altLang="zh-TW" b="0" i="0" dirty="0">
                <a:solidFill>
                  <a:srgbClr val="121212"/>
                </a:solidFill>
                <a:effectLst/>
                <a:latin typeface="-apple-system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4125974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97436C8-3501-44CF-B823-3641549C8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284" y="612820"/>
            <a:ext cx="6785432" cy="86113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EA57EE8-EA9F-493E-95DC-E937C8132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282" y="2647534"/>
            <a:ext cx="7971435" cy="359764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1E4A8CD-DB26-4DFD-B64D-CECA1CB8FE0E}"/>
              </a:ext>
            </a:extLst>
          </p:cNvPr>
          <p:cNvSpPr txBox="1"/>
          <p:nvPr/>
        </p:nvSpPr>
        <p:spPr>
          <a:xfrm flipH="1">
            <a:off x="2110280" y="1786239"/>
            <a:ext cx="15199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b="1" dirty="0"/>
              <a:t>1.</a:t>
            </a:r>
            <a:r>
              <a:rPr lang="zh-TW" altLang="en-US" sz="2200" b="1" dirty="0"/>
              <a:t> 求解 </a:t>
            </a:r>
            <a:r>
              <a:rPr lang="en-US" altLang="zh-TW" sz="2200" b="1" dirty="0"/>
              <a:t>:</a:t>
            </a:r>
            <a:r>
              <a:rPr lang="zh-TW" altLang="en-US" sz="2200" b="1" dirty="0"/>
              <a:t>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F37C9D2-235F-4EAF-A876-342DDACA1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835" y="1786718"/>
            <a:ext cx="4694327" cy="8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07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3BE386D0-8D3C-40BD-91A8-19A60626B344}"/>
              </a:ext>
            </a:extLst>
          </p:cNvPr>
          <p:cNvSpPr/>
          <p:nvPr/>
        </p:nvSpPr>
        <p:spPr>
          <a:xfrm>
            <a:off x="1052512" y="1722333"/>
            <a:ext cx="10086975" cy="209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F7C60F1-DE0B-467A-9AED-8F8BEB59E313}"/>
              </a:ext>
            </a:extLst>
          </p:cNvPr>
          <p:cNvSpPr txBox="1"/>
          <p:nvPr/>
        </p:nvSpPr>
        <p:spPr>
          <a:xfrm flipH="1">
            <a:off x="2242184" y="5651212"/>
            <a:ext cx="770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5</a:t>
            </a:r>
            <a:r>
              <a:rPr lang="zh-TW" altLang="en-US" dirty="0"/>
              <a:t>時，</a:t>
            </a:r>
            <a:r>
              <a:rPr lang="en-US" altLang="zh-TW" dirty="0"/>
              <a:t>m(s)</a:t>
            </a:r>
            <a:r>
              <a:rPr lang="zh-TW" altLang="en-US" dirty="0"/>
              <a:t>最小，因此第一個最優切分變量為</a:t>
            </a:r>
            <a:r>
              <a:rPr lang="en-US" altLang="zh-TW" dirty="0"/>
              <a:t>j</a:t>
            </a:r>
            <a:r>
              <a:rPr lang="zh-TW" altLang="en-US" dirty="0"/>
              <a:t> </a:t>
            </a:r>
            <a:r>
              <a:rPr lang="en-US" altLang="zh-TW" dirty="0"/>
              <a:t>=</a:t>
            </a:r>
            <a:r>
              <a:rPr lang="zh-TW" altLang="en-US" dirty="0"/>
              <a:t> </a:t>
            </a:r>
            <a:r>
              <a:rPr lang="en-US" altLang="zh-TW" dirty="0"/>
              <a:t>x</a:t>
            </a:r>
            <a:r>
              <a:rPr lang="zh-TW" altLang="en-US" dirty="0"/>
              <a:t>、最優切分點為</a:t>
            </a:r>
            <a:r>
              <a:rPr lang="en-US" altLang="zh-TW" dirty="0"/>
              <a:t>s = 5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F6A1E43-951D-4984-925E-0D45243B9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74" y="4647326"/>
            <a:ext cx="7681626" cy="84589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7E14E48-3937-4989-81F4-B5963EE742FA}"/>
              </a:ext>
            </a:extLst>
          </p:cNvPr>
          <p:cNvSpPr txBox="1"/>
          <p:nvPr/>
        </p:nvSpPr>
        <p:spPr>
          <a:xfrm flipH="1">
            <a:off x="1861703" y="2778315"/>
            <a:ext cx="7707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     把 </a:t>
            </a:r>
            <a:r>
              <a:rPr lang="en-US" altLang="zh-TW" dirty="0"/>
              <a:t>C1</a:t>
            </a:r>
            <a:r>
              <a:rPr lang="zh-TW" altLang="en-US" dirty="0"/>
              <a:t>、</a:t>
            </a:r>
            <a:r>
              <a:rPr lang="en-US" altLang="zh-TW" dirty="0"/>
              <a:t>C2</a:t>
            </a:r>
            <a:r>
              <a:rPr lang="zh-TW" altLang="en-US" dirty="0"/>
              <a:t> 的值代入到</a:t>
            </a:r>
            <a:r>
              <a:rPr lang="en-US" altLang="zh-TW" dirty="0"/>
              <a:t>MSE</a:t>
            </a:r>
            <a:r>
              <a:rPr lang="zh-TW" altLang="en-US" dirty="0"/>
              <a:t>中得到</a:t>
            </a:r>
            <a:r>
              <a:rPr lang="en-US" altLang="zh-TW" dirty="0"/>
              <a:t>:</a:t>
            </a:r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endParaRPr lang="en-US" altLang="zh-TW" dirty="0"/>
          </a:p>
          <a:p>
            <a:pPr algn="ctr"/>
            <a:r>
              <a:rPr lang="zh-TW" altLang="en-US" dirty="0"/>
              <a:t>     同理，可以獲得下表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A1BBE82-9DFA-406C-8053-10EC08BA5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761" y="3682932"/>
            <a:ext cx="6546450" cy="35136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E1F6A96-2434-44A2-9610-556049E72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967" y="3270990"/>
            <a:ext cx="8774040" cy="35136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3B14C15-A028-4868-A488-0664AEBF3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784" y="635059"/>
            <a:ext cx="6946408" cy="88156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91F0D7C-A7FA-4826-AFF2-520D110D5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033" y="1674894"/>
            <a:ext cx="6309907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08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450649C-5D24-4616-99A7-7FFE73CC8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106" y="4526475"/>
            <a:ext cx="6835781" cy="107501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5E14C03-6ED9-48EC-8797-2629627777B8}"/>
              </a:ext>
            </a:extLst>
          </p:cNvPr>
          <p:cNvSpPr txBox="1"/>
          <p:nvPr/>
        </p:nvSpPr>
        <p:spPr>
          <a:xfrm flipH="1">
            <a:off x="1160144" y="1256510"/>
            <a:ext cx="70504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200" b="1" dirty="0"/>
              <a:t> </a:t>
            </a:r>
            <a:r>
              <a:rPr lang="en-US" altLang="zh-TW" sz="2200" b="1" dirty="0"/>
              <a:t>2.</a:t>
            </a:r>
            <a:r>
              <a:rPr lang="zh-TW" altLang="en-US" sz="2200" b="1" dirty="0"/>
              <a:t> 用選定的 </a:t>
            </a:r>
            <a:r>
              <a:rPr lang="en-US" altLang="zh-TW" sz="2200" b="1" dirty="0"/>
              <a:t>(</a:t>
            </a:r>
            <a:r>
              <a:rPr lang="zh-TW" altLang="en-US" sz="2200" b="1" dirty="0"/>
              <a:t> </a:t>
            </a:r>
            <a:r>
              <a:rPr lang="en-US" altLang="zh-TW" sz="2200" b="1" dirty="0"/>
              <a:t>j</a:t>
            </a:r>
            <a:r>
              <a:rPr lang="zh-TW" altLang="en-US" sz="2200" b="1" dirty="0"/>
              <a:t> </a:t>
            </a:r>
            <a:r>
              <a:rPr lang="en-US" altLang="zh-TW" sz="2200" b="1" dirty="0"/>
              <a:t>,</a:t>
            </a:r>
            <a:r>
              <a:rPr lang="zh-TW" altLang="en-US" sz="2200" b="1" dirty="0"/>
              <a:t> </a:t>
            </a:r>
            <a:r>
              <a:rPr lang="en-US" altLang="zh-TW" sz="2200" b="1" dirty="0"/>
              <a:t>s</a:t>
            </a:r>
            <a:r>
              <a:rPr lang="zh-TW" altLang="en-US" sz="2200" b="1" dirty="0"/>
              <a:t> </a:t>
            </a:r>
            <a:r>
              <a:rPr lang="en-US" altLang="zh-TW" sz="2200" b="1" dirty="0"/>
              <a:t>)</a:t>
            </a:r>
            <a:r>
              <a:rPr lang="zh-TW" altLang="en-US" sz="2200" b="1" dirty="0"/>
              <a:t> 劃分區域，並決定輸出值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B6B21BF-892B-45AC-AEA3-F2FFB489D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525" y="2338950"/>
            <a:ext cx="7646941" cy="17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57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45ED249-F6D5-4F7C-8799-C798F982D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52400"/>
            <a:ext cx="11925300" cy="60674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6383994-C1A0-4EC0-A3F2-FB241314EE25}"/>
              </a:ext>
            </a:extLst>
          </p:cNvPr>
          <p:cNvSpPr/>
          <p:nvPr/>
        </p:nvSpPr>
        <p:spPr>
          <a:xfrm>
            <a:off x="8524875" y="5353050"/>
            <a:ext cx="695325" cy="742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175CDD-61B4-4022-8E20-D239A97E16AE}"/>
              </a:ext>
            </a:extLst>
          </p:cNvPr>
          <p:cNvSpPr/>
          <p:nvPr/>
        </p:nvSpPr>
        <p:spPr>
          <a:xfrm>
            <a:off x="10439400" y="5400675"/>
            <a:ext cx="400050" cy="647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5410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C84AAFB-EBEB-4466-BAEE-71D7B4CE2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99" y="1237709"/>
            <a:ext cx="11312600" cy="262998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89F3C47-B55B-4F71-8E39-0725132C75AE}"/>
              </a:ext>
            </a:extLst>
          </p:cNvPr>
          <p:cNvSpPr/>
          <p:nvPr/>
        </p:nvSpPr>
        <p:spPr>
          <a:xfrm>
            <a:off x="3741462" y="4617844"/>
            <a:ext cx="4709074" cy="8309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</a:rPr>
              <a:t>分類樹 </a:t>
            </a:r>
            <a:r>
              <a:rPr lang="en-US" altLang="zh-TW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</a:rPr>
              <a:t>:</a:t>
            </a: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</a:rPr>
              <a:t> 利用投票決定最後預測</a:t>
            </a:r>
            <a:endParaRPr lang="en-US" altLang="zh-TW" sz="2400" i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anose="020F0502020204030203" pitchFamily="34" charset="0"/>
            </a:endParaRPr>
          </a:p>
          <a:p>
            <a:pPr algn="ctr"/>
            <a:r>
              <a:rPr lang="zh-TW" altLang="en-US" sz="24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</a:rPr>
              <a:t>迴歸樹 </a:t>
            </a:r>
            <a:r>
              <a:rPr lang="en-US" altLang="zh-TW" sz="24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</a:rPr>
              <a:t>:</a:t>
            </a:r>
            <a:r>
              <a:rPr lang="zh-TW" altLang="en-US" sz="24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</a:rPr>
              <a:t> </a:t>
            </a:r>
            <a:r>
              <a:rPr lang="zh-TW" alt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</a:rPr>
              <a:t>利用</a:t>
            </a:r>
            <a:r>
              <a:rPr lang="zh-TW" altLang="en-US" sz="24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</a:rPr>
              <a:t>均值作爲預測值</a:t>
            </a:r>
            <a:endParaRPr lang="en-US" altLang="zh-TW" sz="2400" i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007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CE0611-EAE2-419D-9812-DC01C66A0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Boosting 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E0F44C6-98F8-4B2C-9B7B-C0A17A975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99" y="696042"/>
            <a:ext cx="6912217" cy="49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4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E4FCC4F-8EFD-465E-9012-389A106EC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0271" y="302833"/>
            <a:ext cx="1844200" cy="1211685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348568A-6716-4807-A135-53F53255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55" y="2045927"/>
            <a:ext cx="5646909" cy="397036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C1071BED-7215-4242-95FA-4180CDDB43D1}"/>
              </a:ext>
            </a:extLst>
          </p:cNvPr>
          <p:cNvSpPr txBox="1"/>
          <p:nvPr/>
        </p:nvSpPr>
        <p:spPr>
          <a:xfrm>
            <a:off x="3145734" y="724010"/>
            <a:ext cx="1933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模型總體期望</a:t>
            </a:r>
          </a:p>
        </p:txBody>
      </p:sp>
    </p:spTree>
    <p:extLst>
      <p:ext uri="{BB962C8B-B14F-4D97-AF65-F5344CB8AC3E}">
        <p14:creationId xmlns:p14="http://schemas.microsoft.com/office/powerpoint/2010/main" val="313132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629BE82-36F4-46DB-B20A-3AF50F499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984" y="371475"/>
            <a:ext cx="9580032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86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8F979-7392-4F7B-8901-9603436039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XGBOOST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4912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221FC3F4-BFA6-4A67-B9A0-5565FD9DF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064" y="-18871"/>
            <a:ext cx="7000875" cy="131546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C35F4FD-3DFE-4A4B-B728-8EA419E8E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459" y="4675184"/>
            <a:ext cx="4148390" cy="100699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1662F81-6F0B-46B0-8B89-2D7129CB7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798" y="5657056"/>
            <a:ext cx="3371850" cy="6858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49C568E-6CEF-4006-AC10-C9FFEDDC5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337" y="5682179"/>
            <a:ext cx="3562350" cy="60007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13E1822-1789-4962-BE17-77C069709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702" y="1175821"/>
            <a:ext cx="9944100" cy="3096611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16E24851-655A-4BD1-A61E-F21716C47FCA}"/>
              </a:ext>
            </a:extLst>
          </p:cNvPr>
          <p:cNvSpPr txBox="1">
            <a:spLocks/>
          </p:cNvSpPr>
          <p:nvPr/>
        </p:nvSpPr>
        <p:spPr>
          <a:xfrm>
            <a:off x="966087" y="4429665"/>
            <a:ext cx="10515600" cy="45730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/>
              <a:t>已訓練</a:t>
            </a:r>
            <a:r>
              <a:rPr lang="en-US" altLang="zh-CN" sz="2800" dirty="0"/>
              <a:t>k</a:t>
            </a:r>
            <a:r>
              <a:rPr lang="zh-CN" altLang="en-US" sz="2800" dirty="0"/>
              <a:t>棵樹，對第</a:t>
            </a:r>
            <a:r>
              <a:rPr lang="en-US" altLang="zh-CN" sz="2800" dirty="0" err="1"/>
              <a:t>i</a:t>
            </a:r>
            <a:r>
              <a:rPr lang="zh-CN" altLang="en-US" sz="2800" dirty="0"/>
              <a:t>個樣本的預測值為</a:t>
            </a:r>
          </a:p>
        </p:txBody>
      </p:sp>
    </p:spTree>
    <p:extLst>
      <p:ext uri="{BB962C8B-B14F-4D97-AF65-F5344CB8AC3E}">
        <p14:creationId xmlns:p14="http://schemas.microsoft.com/office/powerpoint/2010/main" val="2645670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FBCCCD33-0E4B-4861-B4E2-69A6559D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100" y="423129"/>
            <a:ext cx="4591050" cy="130492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C6E6A9F-8ACD-484E-8298-BB337ECB9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157" y="-212356"/>
            <a:ext cx="10515600" cy="953591"/>
          </a:xfrm>
        </p:spPr>
        <p:txBody>
          <a:bodyPr/>
          <a:lstStyle/>
          <a:p>
            <a:r>
              <a:rPr lang="zh-CN" altLang="en-US" dirty="0"/>
              <a:t>疊加式訓練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A43185F-284D-48C8-B062-48EBCFDBFFEF}"/>
              </a:ext>
            </a:extLst>
          </p:cNvPr>
          <p:cNvSpPr txBox="1">
            <a:spLocks/>
          </p:cNvSpPr>
          <p:nvPr/>
        </p:nvSpPr>
        <p:spPr>
          <a:xfrm>
            <a:off x="838200" y="16493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目標函數改寫為：</a:t>
            </a:r>
            <a:endParaRPr lang="en-US" altLang="zh-CN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5234732-E949-4E85-A5B7-8EB9F689E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2776537"/>
            <a:ext cx="9001125" cy="1304925"/>
          </a:xfrm>
          <a:prstGeom prst="rect">
            <a:avLst/>
          </a:prstGeom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id="{14A4336D-B802-4EEA-A68C-FE3B90D6335F}"/>
              </a:ext>
            </a:extLst>
          </p:cNvPr>
          <p:cNvSpPr txBox="1">
            <a:spLocks/>
          </p:cNvSpPr>
          <p:nvPr/>
        </p:nvSpPr>
        <p:spPr>
          <a:xfrm>
            <a:off x="2607365" y="3883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泰勒展開近似目標函數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B5BAE58-0B30-436A-B61B-3531027FA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437" y="4750175"/>
            <a:ext cx="8812281" cy="123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74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82DADAF7-602A-4459-AEEC-52AAD1E36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472" y="177714"/>
            <a:ext cx="5172075" cy="2438400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44680599-42C5-4F65-AFB3-41CFDE0BB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8" y="31326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定義一棵樹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486BAE7-7CAB-4DEA-8550-0C79649DC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19634"/>
            <a:ext cx="2628900" cy="73342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E0771EE-41EF-41C5-B7CB-515A43A30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764" y="3612704"/>
            <a:ext cx="3533775" cy="5334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377E738C-CD33-43BC-9914-EDFF1BF8C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45820"/>
            <a:ext cx="4575755" cy="4442273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01AB0AD-5B86-45B8-BA2E-FA7D78FAB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90" y="3792644"/>
            <a:ext cx="3365284" cy="87180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6B4B390-959F-40C0-A1AF-CAB178B43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2815" y="4523429"/>
            <a:ext cx="1800225" cy="762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77BCF9B-71D4-433B-93FD-9820A9BCE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0397" y="2187338"/>
            <a:ext cx="704850" cy="63817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67024D27-6234-40ED-825E-748AB97394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1906" y="2203721"/>
            <a:ext cx="742950" cy="83820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97EB017E-0524-42F9-BEBB-2C9B708290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01826" y="1418480"/>
            <a:ext cx="1028700" cy="123825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E214B99-6DCC-470F-88CB-D01C700D2B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73669" y="5198333"/>
            <a:ext cx="41719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45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889EF2AB-FA81-404D-B49F-94BAF5E8F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244" y="1250595"/>
            <a:ext cx="8905875" cy="81915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417B055-BF6B-424F-99EF-11ABC99D1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2275828"/>
            <a:ext cx="6572250" cy="14763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536AE36-41CE-4E60-9E67-374B2F9BC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9330" y="3843984"/>
            <a:ext cx="2524125" cy="109537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BBA9250-CDCF-4E28-833D-49BBC292A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567" y="4986661"/>
            <a:ext cx="3867150" cy="109537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31A94D0-F42B-4770-B6BF-E50CD54EF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933" y="27604"/>
            <a:ext cx="105441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22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7FABFFE7-50F0-40AD-BD13-BD7FD7851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40" y="253853"/>
            <a:ext cx="10704080" cy="51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28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 descr="機器人 (輪廓)">
            <a:extLst>
              <a:ext uri="{FF2B5EF4-FFF2-40B4-BE49-F238E27FC236}">
                <a16:creationId xmlns:a16="http://schemas.microsoft.com/office/drawing/2014/main" id="{D9B62F01-A17E-456D-8313-47D90A8A8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46990" y="320231"/>
            <a:ext cx="2836567" cy="2836567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6D710904-09C2-45FA-A949-B0961EB79B39}"/>
              </a:ext>
            </a:extLst>
          </p:cNvPr>
          <p:cNvSpPr txBox="1">
            <a:spLocks/>
          </p:cNvSpPr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>
                <a:solidFill>
                  <a:schemeClr val="tx2"/>
                </a:solidFill>
              </a:rPr>
              <a:t>如何尋找樹的形狀</a:t>
            </a:r>
            <a:endParaRPr lang="zh-CN" altLang="en-US" sz="4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73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E54860B4-1C13-4F23-83BD-90863E7F5F09}"/>
              </a:ext>
            </a:extLst>
          </p:cNvPr>
          <p:cNvSpPr/>
          <p:nvPr/>
        </p:nvSpPr>
        <p:spPr>
          <a:xfrm>
            <a:off x="1866820" y="1664897"/>
            <a:ext cx="1406106" cy="1276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AB370E4-F2B3-48F7-B389-020A9F4C633D}"/>
              </a:ext>
            </a:extLst>
          </p:cNvPr>
          <p:cNvSpPr/>
          <p:nvPr/>
        </p:nvSpPr>
        <p:spPr>
          <a:xfrm>
            <a:off x="2832341" y="3032182"/>
            <a:ext cx="1406106" cy="1276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2C8ACAF9-5DDC-4FFF-972A-343C82987397}"/>
              </a:ext>
            </a:extLst>
          </p:cNvPr>
          <p:cNvSpPr/>
          <p:nvPr/>
        </p:nvSpPr>
        <p:spPr>
          <a:xfrm>
            <a:off x="799381" y="3071003"/>
            <a:ext cx="1406106" cy="1276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E83EAC1-DBE1-40B7-B798-F357966A8E4B}"/>
              </a:ext>
            </a:extLst>
          </p:cNvPr>
          <p:cNvSpPr/>
          <p:nvPr/>
        </p:nvSpPr>
        <p:spPr>
          <a:xfrm>
            <a:off x="1838073" y="4427271"/>
            <a:ext cx="1406106" cy="1276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EC1E726-512A-40A9-B1DE-9B40DA684E5F}"/>
              </a:ext>
            </a:extLst>
          </p:cNvPr>
          <p:cNvSpPr/>
          <p:nvPr/>
        </p:nvSpPr>
        <p:spPr>
          <a:xfrm>
            <a:off x="3715110" y="4448209"/>
            <a:ext cx="1406106" cy="1276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91A41F1-E347-4F09-A61C-5CB82A3D84F6}"/>
              </a:ext>
            </a:extLst>
          </p:cNvPr>
          <p:cNvCxnSpPr>
            <a:cxnSpLocks/>
            <a:stCxn id="4" idx="3"/>
            <a:endCxn id="6" idx="0"/>
          </p:cNvCxnSpPr>
          <p:nvPr/>
        </p:nvCxnSpPr>
        <p:spPr>
          <a:xfrm flipH="1">
            <a:off x="1502434" y="2754636"/>
            <a:ext cx="570305" cy="31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E796C80-6C0D-404A-B18F-684867062AD9}"/>
              </a:ext>
            </a:extLst>
          </p:cNvPr>
          <p:cNvCxnSpPr>
            <a:cxnSpLocks/>
            <a:stCxn id="5" idx="0"/>
            <a:endCxn id="4" idx="5"/>
          </p:cNvCxnSpPr>
          <p:nvPr/>
        </p:nvCxnSpPr>
        <p:spPr>
          <a:xfrm flipH="1" flipV="1">
            <a:off x="3067007" y="2754636"/>
            <a:ext cx="468387" cy="277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D68864FB-B52C-43B5-AA7B-E3B8E56D8FA0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 flipH="1">
            <a:off x="2541126" y="4121921"/>
            <a:ext cx="497134" cy="305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1FAF2F5-84BC-47B4-BE7F-A2CDB1B13E9C}"/>
              </a:ext>
            </a:extLst>
          </p:cNvPr>
          <p:cNvCxnSpPr>
            <a:cxnSpLocks/>
            <a:stCxn id="5" idx="5"/>
            <a:endCxn id="8" idx="0"/>
          </p:cNvCxnSpPr>
          <p:nvPr/>
        </p:nvCxnSpPr>
        <p:spPr>
          <a:xfrm>
            <a:off x="4032528" y="4121921"/>
            <a:ext cx="385635" cy="326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標題 1">
            <a:extLst>
              <a:ext uri="{FF2B5EF4-FFF2-40B4-BE49-F238E27FC236}">
                <a16:creationId xmlns:a16="http://schemas.microsoft.com/office/drawing/2014/main" id="{1367DB5B-8AF4-48FE-BEEF-D9717FB8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808" y="0"/>
            <a:ext cx="10515600" cy="1325563"/>
          </a:xfrm>
        </p:spPr>
        <p:txBody>
          <a:bodyPr/>
          <a:lstStyle/>
          <a:p>
            <a:r>
              <a:rPr lang="zh-CN" altLang="en-US" dirty="0"/>
              <a:t>貪心算法</a:t>
            </a:r>
          </a:p>
        </p:txBody>
      </p:sp>
      <p:pic>
        <p:nvPicPr>
          <p:cNvPr id="26" name="內容版面配置區 4">
            <a:extLst>
              <a:ext uri="{FF2B5EF4-FFF2-40B4-BE49-F238E27FC236}">
                <a16:creationId xmlns:a16="http://schemas.microsoft.com/office/drawing/2014/main" id="{1944BF81-0902-4AC3-8AE0-022CB6E83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8300" y="2754636"/>
            <a:ext cx="6743700" cy="1076325"/>
          </a:xfr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3D69D51B-3FBC-49F4-9112-414A6BFECB93}"/>
              </a:ext>
            </a:extLst>
          </p:cNvPr>
          <p:cNvSpPr txBox="1"/>
          <p:nvPr/>
        </p:nvSpPr>
        <p:spPr>
          <a:xfrm>
            <a:off x="2309004" y="4648225"/>
            <a:ext cx="832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L</a:t>
            </a:r>
            <a:endParaRPr lang="zh-CN" altLang="en-US" sz="40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E2A8AFE-0050-439E-9D9D-7026B2F80435}"/>
              </a:ext>
            </a:extLst>
          </p:cNvPr>
          <p:cNvSpPr txBox="1"/>
          <p:nvPr/>
        </p:nvSpPr>
        <p:spPr>
          <a:xfrm>
            <a:off x="4225345" y="4636317"/>
            <a:ext cx="832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R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69631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B1D589A5-D638-4B17-AB65-F7BDB326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96" y="1835599"/>
            <a:ext cx="8438368" cy="4392163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4BF01EC4-D65C-40E6-B0AE-7F0DC8334E5B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近似算法</a:t>
            </a:r>
          </a:p>
        </p:txBody>
      </p:sp>
    </p:spTree>
    <p:extLst>
      <p:ext uri="{BB962C8B-B14F-4D97-AF65-F5344CB8AC3E}">
        <p14:creationId xmlns:p14="http://schemas.microsoft.com/office/powerpoint/2010/main" val="17382172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297609-1B60-4D5A-908B-329BD05E2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90" y="1933913"/>
            <a:ext cx="10317666" cy="167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79EFC61-25A5-43CB-95DB-93DE07665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63" y="694808"/>
            <a:ext cx="54006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4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1EB23C-98F7-40E9-A8AC-BB252B30C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決策樹</a:t>
            </a:r>
            <a:r>
              <a:rPr lang="en-US" altLang="zh-TW" dirty="0"/>
              <a:t>:</a:t>
            </a:r>
            <a:r>
              <a:rPr lang="zh-TW" altLang="en-US" dirty="0"/>
              <a:t>三個類型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7DDEE5-C491-4E11-A56C-C3BE4CF9A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分類樹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回歸樹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</a:t>
            </a:r>
            <a:r>
              <a:rPr lang="en-US" altLang="zh-TW" sz="2400" dirty="0"/>
              <a:t>CART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en-US" altLang="zh-TW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Classification And Regression Trees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endParaRPr lang="en-US" altLang="zh-TW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rgbClr val="202122"/>
                </a:solidFill>
                <a:latin typeface="Arial" panose="020B0604020202020204" pitchFamily="34" charset="0"/>
              </a:rPr>
              <a:t>如何分割</a:t>
            </a:r>
            <a:r>
              <a:rPr lang="en-US" altLang="zh-TW" dirty="0">
                <a:solidFill>
                  <a:srgbClr val="202122"/>
                </a:solidFill>
                <a:latin typeface="Arial" panose="020B0604020202020204" pitchFamily="34" charset="0"/>
              </a:rPr>
              <a:t>?</a:t>
            </a:r>
            <a:r>
              <a:rPr lang="zh-TW" altLang="en-US" dirty="0">
                <a:solidFill>
                  <a:srgbClr val="202122"/>
                </a:solidFill>
                <a:latin typeface="Arial" panose="020B0604020202020204" pitchFamily="34" charset="0"/>
              </a:rPr>
              <a:t>如何決定根結點</a:t>
            </a:r>
            <a:r>
              <a:rPr lang="en-US" altLang="zh-TW" dirty="0">
                <a:solidFill>
                  <a:srgbClr val="202122"/>
                </a:solidFill>
                <a:latin typeface="Arial" panose="020B0604020202020204" pitchFamily="34" charset="0"/>
              </a:rPr>
              <a:t>?</a:t>
            </a:r>
          </a:p>
          <a:p>
            <a:pPr marL="0" indent="0">
              <a:buNone/>
            </a:pPr>
            <a:r>
              <a:rPr lang="zh-TW" altLang="en-US" sz="2800" dirty="0"/>
              <a:t>   熵</a:t>
            </a:r>
            <a:r>
              <a:rPr lang="en-US" altLang="zh-TW" sz="2800" dirty="0">
                <a:solidFill>
                  <a:srgbClr val="202122"/>
                </a:solidFill>
                <a:latin typeface="Arial" panose="020B0604020202020204" pitchFamily="34" charset="0"/>
              </a:rPr>
              <a:t>(Entropy) &amp; </a:t>
            </a:r>
            <a:r>
              <a:rPr lang="zh-TW" alt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吉尼不純度</a:t>
            </a:r>
            <a:r>
              <a:rPr lang="en-US" altLang="zh-TW" sz="2800" dirty="0">
                <a:solidFill>
                  <a:srgbClr val="202122"/>
                </a:solidFill>
                <a:latin typeface="Arial" panose="020B0604020202020204" pitchFamily="34" charset="0"/>
              </a:rPr>
              <a:t> (Gini impurity)</a:t>
            </a:r>
            <a:r>
              <a:rPr lang="zh-TW" alt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zh-TW" sz="2800" dirty="0">
                <a:solidFill>
                  <a:srgbClr val="202122"/>
                </a:solidFill>
                <a:latin typeface="Arial" panose="020B0604020202020204" pitchFamily="34" charset="0"/>
              </a:rPr>
              <a:t>&amp;</a:t>
            </a:r>
            <a:r>
              <a:rPr lang="zh-TW" altLang="en-US" sz="2800" dirty="0">
                <a:solidFill>
                  <a:srgbClr val="202122"/>
                </a:solidFill>
                <a:latin typeface="Arial" panose="020B0604020202020204" pitchFamily="34" charset="0"/>
              </a:rPr>
              <a:t> 均方差</a:t>
            </a:r>
            <a:r>
              <a:rPr lang="en-US" altLang="zh-TW" sz="2800" dirty="0">
                <a:solidFill>
                  <a:srgbClr val="202122"/>
                </a:solidFill>
                <a:latin typeface="Arial" panose="020B0604020202020204" pitchFamily="34" charset="0"/>
              </a:rPr>
              <a:t>(MSE)</a:t>
            </a:r>
            <a:endParaRPr lang="en-US" altLang="zh-TW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779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EF2FA17-BE60-4B9A-9F81-C78D5EEE7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535" y="273299"/>
            <a:ext cx="9639300" cy="11334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3CC150-D531-437A-A58F-159D460A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980" y="2071860"/>
            <a:ext cx="8191500" cy="10287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568F1BE-4F4F-40E8-837C-2F243F5F5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10" y="3225821"/>
            <a:ext cx="117157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9CD1670-969E-44E8-92FF-77BB4830C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566" y="864537"/>
            <a:ext cx="4705350" cy="5238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E9287A9-E938-442C-AB76-088FED1CF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5" y="2307346"/>
            <a:ext cx="6076950" cy="17145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E3F6D22-44E8-4766-A8C7-7CED576F5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195" y="4367902"/>
            <a:ext cx="88582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17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069B5-EFFA-46B6-95D7-08C5F3671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8163"/>
            <a:ext cx="9144000" cy="1062037"/>
          </a:xfrm>
          <a:ln cap="flat" algn="ctr">
            <a:round/>
            <a:headEnd type="none" w="med" len="med"/>
            <a:tailEnd type="none" w="med" len="med"/>
          </a:ln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a typeface="Calibri Light" panose="020F0302020204030204"/>
                <a:cs typeface="Arial"/>
                <a:sym typeface="Wingdings"/>
              </a:rPr>
              <a:t>Lightgbm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F9179F5-0123-4DC2-AB30-224F93956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913"/>
            <a:ext cx="9144000" cy="1655762"/>
          </a:xfrm>
          <a:ln cap="flat" algn="ctr">
            <a:round/>
            <a:headEnd type="none" w="med" len="med"/>
            <a:tailEnd type="none" w="med" len="med"/>
          </a:ln>
        </p:spPr>
        <p:txBody>
          <a:bodyPr rtlCol="0"/>
          <a:lstStyle/>
          <a:p>
            <a:pPr fontAlgn="auto">
              <a:buFontTx/>
              <a:buNone/>
              <a:defRPr/>
            </a:pPr>
            <a:r>
              <a:rPr lang="en-US" altLang="zh-TW"/>
              <a:t>Light(</a:t>
            </a:r>
            <a:r>
              <a:rPr lang="zh-TW" altLang="en-US"/>
              <a:t>輕量</a:t>
            </a:r>
            <a:r>
              <a:rPr lang="en-US" altLang="zh-TW"/>
              <a:t>) gbm (gradient boosting machine)</a:t>
            </a:r>
          </a:p>
          <a:p>
            <a:pPr fontAlgn="auto">
              <a:buFontTx/>
              <a:buNone/>
              <a:defRPr/>
            </a:pPr>
            <a:r>
              <a:rPr lang="zh-TW" altLang="en-US"/>
              <a:t>由為軟體出，用於解決</a:t>
            </a:r>
            <a:r>
              <a:rPr lang="en-US" altLang="zh-TW"/>
              <a:t>GBDT</a:t>
            </a:r>
            <a:r>
              <a:rPr lang="zh-TW" altLang="en-US"/>
              <a:t>中遇到的問題，以便其可以在工業中更容易地被實現。</a:t>
            </a:r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標題 1">
            <a:extLst>
              <a:ext uri="{FF2B5EF4-FFF2-40B4-BE49-F238E27FC236}">
                <a16:creationId xmlns:a16="http://schemas.microsoft.com/office/drawing/2014/main" id="{0E9EF4CE-E6C0-4D5F-8327-75C6077087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與</a:t>
            </a:r>
            <a:r>
              <a:rPr lang="en-US" altLang="zh-TW">
                <a:solidFill>
                  <a:schemeClr val="tx1">
                    <a:lumMod val="75000"/>
                    <a:lumOff val="25000"/>
                  </a:schemeClr>
                </a:solidFill>
              </a:rPr>
              <a:t>XGBoost</a:t>
            </a: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的比較</a:t>
            </a:r>
          </a:p>
        </p:txBody>
      </p:sp>
      <p:pic>
        <p:nvPicPr>
          <p:cNvPr id="62467" name="內容版面配置區 4" descr="一張含有 桌 的圖片&#10;&#10;自動產生的描述">
            <a:extLst>
              <a:ext uri="{FF2B5EF4-FFF2-40B4-BE49-F238E27FC236}">
                <a16:creationId xmlns:a16="http://schemas.microsoft.com/office/drawing/2014/main" id="{B7F26878-54AF-4B3D-822A-E7EA43F69E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2700" y="1857375"/>
            <a:ext cx="4551363" cy="2058988"/>
          </a:xfrm>
        </p:spPr>
      </p:pic>
      <p:pic>
        <p:nvPicPr>
          <p:cNvPr id="62468" name="圖片 6" descr="一張含有 桌 的圖片&#10;&#10;自動產生的描述">
            <a:extLst>
              <a:ext uri="{FF2B5EF4-FFF2-40B4-BE49-F238E27FC236}">
                <a16:creationId xmlns:a16="http://schemas.microsoft.com/office/drawing/2014/main" id="{B05BD232-B692-4612-8FD6-DF7D1E19D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1857375"/>
            <a:ext cx="5153025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cxnSp>
        <p:nvCxnSpPr>
          <p:cNvPr id="62469" name="接點: 弧形 17">
            <a:extLst>
              <a:ext uri="{FF2B5EF4-FFF2-40B4-BE49-F238E27FC236}">
                <a16:creationId xmlns:a16="http://schemas.microsoft.com/office/drawing/2014/main" id="{9F28C71B-8DD6-482C-B1E7-525F96BD731C}"/>
              </a:ext>
            </a:extLst>
          </p:cNvPr>
          <p:cNvCxnSpPr>
            <a:cxnSpLocks noChangeArrowheads="1" noChangeShapeType="1"/>
          </p:cNvCxnSpPr>
          <p:nvPr/>
        </p:nvCxnSpPr>
        <p:spPr bwMode="auto">
          <a:xfrm rot="5400000">
            <a:off x="4010026" y="4030662"/>
            <a:ext cx="1376362" cy="1008063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62470" name="接點: 弧形 19">
            <a:extLst>
              <a:ext uri="{FF2B5EF4-FFF2-40B4-BE49-F238E27FC236}">
                <a16:creationId xmlns:a16="http://schemas.microsoft.com/office/drawing/2014/main" id="{B406D796-A576-4191-ACDE-1D879E1393FF}"/>
              </a:ext>
            </a:extLst>
          </p:cNvPr>
          <p:cNvCxnSpPr>
            <a:cxnSpLocks noChangeArrowheads="1" noChangeShapeType="1"/>
          </p:cNvCxnSpPr>
          <p:nvPr/>
        </p:nvCxnSpPr>
        <p:spPr bwMode="auto">
          <a:xfrm rot="10800000" flipV="1">
            <a:off x="4373563" y="3916363"/>
            <a:ext cx="5768975" cy="1306512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2471" name="文字方塊 22">
            <a:extLst>
              <a:ext uri="{FF2B5EF4-FFF2-40B4-BE49-F238E27FC236}">
                <a16:creationId xmlns:a16="http://schemas.microsoft.com/office/drawing/2014/main" id="{95DD37C5-776B-4140-AA12-BE08BF09A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8050" y="5438775"/>
            <a:ext cx="52133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</a:rPr>
              <a:t>Lightgbm</a:t>
            </a:r>
            <a:r>
              <a:rPr lang="zh-TW" altLang="en-US">
                <a:solidFill>
                  <a:srgbClr val="000000"/>
                </a:solidFill>
              </a:rPr>
              <a:t>無論是速度或是內存都相較於</a:t>
            </a:r>
            <a:r>
              <a:rPr lang="en-US" altLang="zh-TW">
                <a:solidFill>
                  <a:srgbClr val="000000"/>
                </a:solidFill>
              </a:rPr>
              <a:t>xgboost</a:t>
            </a:r>
            <a:r>
              <a:rPr lang="zh-TW" altLang="en-US">
                <a:solidFill>
                  <a:srgbClr val="000000"/>
                </a:solidFill>
              </a:rPr>
              <a:t>和</a:t>
            </a:r>
            <a:r>
              <a:rPr lang="en-US" altLang="zh-TW">
                <a:solidFill>
                  <a:srgbClr val="000000"/>
                </a:solidFill>
              </a:rPr>
              <a:t>xgboost_hist</a:t>
            </a:r>
            <a:r>
              <a:rPr lang="zh-TW" altLang="en-US">
                <a:solidFill>
                  <a:srgbClr val="000000"/>
                </a:solidFill>
              </a:rPr>
              <a:t>更好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標題 1">
            <a:extLst>
              <a:ext uri="{FF2B5EF4-FFF2-40B4-BE49-F238E27FC236}">
                <a16:creationId xmlns:a16="http://schemas.microsoft.com/office/drawing/2014/main" id="{107EDFDC-2F1C-4BB6-92E7-01B3370CD1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TW">
                <a:solidFill>
                  <a:schemeClr val="tx1">
                    <a:lumMod val="75000"/>
                    <a:lumOff val="25000"/>
                  </a:schemeClr>
                </a:solidFill>
              </a:rPr>
              <a:t>Lightgbm</a:t>
            </a: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優點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E86A5C-23E4-4D50-A6D9-D192C89633C5}"/>
              </a:ext>
            </a:extLst>
          </p:cNvPr>
          <p:cNvSpPr>
            <a:spLocks noGrp="1"/>
          </p:cNvSpPr>
          <p:nvPr>
            <p:ph idx="1"/>
          </p:nvPr>
        </p:nvSpPr>
        <p:spPr>
          <a:ln cap="flat" algn="ctr">
            <a:round/>
            <a:headEnd type="none" w="med" len="med"/>
            <a:tailEnd type="none" w="med" len="med"/>
          </a:ln>
        </p:spPr>
        <p:txBody>
          <a:bodyPr rtlCol="0">
            <a:normAutofit lnSpcReduction="10000"/>
          </a:bodyPr>
          <a:lstStyle/>
          <a:p>
            <a:pPr marL="0" indent="0" fontAlgn="auto">
              <a:defRPr/>
            </a:pPr>
            <a:r>
              <a:rPr lang="en-US" altLang="zh-TW" sz="320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zh-TW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更快的訓練速度</a:t>
            </a:r>
            <a:endParaRPr lang="en-US" altLang="zh-TW" sz="3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altLang="zh-TW" sz="3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defRPr/>
            </a:pPr>
            <a:r>
              <a:rPr lang="en-US" altLang="zh-TW" sz="320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zh-TW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更低的內存</a:t>
            </a:r>
            <a:endParaRPr lang="en-US" altLang="zh-TW" sz="3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altLang="zh-TW" sz="3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defRPr/>
            </a:pPr>
            <a:r>
              <a:rPr lang="en-US" altLang="zh-TW" sz="320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TW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準確度更高</a:t>
            </a:r>
            <a:endParaRPr lang="en-US" altLang="zh-TW" sz="3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en-US" altLang="zh-TW" sz="3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defRPr/>
            </a:pPr>
            <a:r>
              <a:rPr lang="en-US" altLang="zh-TW" sz="320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r>
              <a:rPr lang="zh-TW" altLang="en-US" sz="3200">
                <a:solidFill>
                  <a:schemeClr val="tx1">
                    <a:lumMod val="75000"/>
                    <a:lumOff val="25000"/>
                  </a:schemeClr>
                </a:solidFill>
              </a:rPr>
              <a:t>能處理大量運算</a:t>
            </a:r>
            <a:endParaRPr lang="en-US" altLang="zh-TW" sz="32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fontAlgn="auto">
              <a:buFont typeface="Arial" panose="020B0604020202020204" pitchFamily="34" charset="0"/>
              <a:buNone/>
              <a:defRPr/>
            </a:pPr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標題 1">
            <a:extLst>
              <a:ext uri="{FF2B5EF4-FFF2-40B4-BE49-F238E27FC236}">
                <a16:creationId xmlns:a16="http://schemas.microsoft.com/office/drawing/2014/main" id="{AAFDBC26-3B34-4F0C-B186-FC54DAF543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改良</a:t>
            </a:r>
            <a:r>
              <a:rPr lang="en-US" altLang="zh-TW">
                <a:solidFill>
                  <a:schemeClr val="tx1">
                    <a:lumMod val="75000"/>
                    <a:lumOff val="25000"/>
                  </a:schemeClr>
                </a:solidFill>
              </a:rPr>
              <a:t>xgboost</a:t>
            </a: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缺點</a:t>
            </a:r>
          </a:p>
        </p:txBody>
      </p:sp>
      <p:sp>
        <p:nvSpPr>
          <p:cNvPr id="64515" name="內容版面配置區 2">
            <a:extLst>
              <a:ext uri="{FF2B5EF4-FFF2-40B4-BE49-F238E27FC236}">
                <a16:creationId xmlns:a16="http://schemas.microsoft.com/office/drawing/2014/main" id="{9F4ED2B9-4946-4573-87B3-5192F0EDD1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solidFill>
                  <a:srgbClr val="FF0000"/>
                </a:solidFill>
              </a:rPr>
              <a:t>1.</a:t>
            </a:r>
            <a:r>
              <a:rPr lang="zh-TW" altLang="en-US">
                <a:solidFill>
                  <a:srgbClr val="FF0000"/>
                </a:solidFill>
              </a:rPr>
              <a:t>單邊梯度抽樣算法</a:t>
            </a:r>
            <a:r>
              <a:rPr lang="en-US" altLang="zh-TW">
                <a:solidFill>
                  <a:srgbClr val="FF0000"/>
                </a:solidFill>
              </a:rPr>
              <a:t>(gradient-based one side sampling , goss)</a:t>
            </a:r>
          </a:p>
          <a:p>
            <a:r>
              <a:rPr lang="en-US" altLang="zh-TW">
                <a:solidFill>
                  <a:srgbClr val="FF0000"/>
                </a:solidFill>
              </a:rPr>
              <a:t>2.</a:t>
            </a:r>
            <a:r>
              <a:rPr lang="zh-TW" altLang="en-US">
                <a:solidFill>
                  <a:srgbClr val="FF0000"/>
                </a:solidFill>
              </a:rPr>
              <a:t>直方圖算法</a:t>
            </a:r>
            <a:endParaRPr lang="en-US" altLang="zh-TW">
              <a:solidFill>
                <a:srgbClr val="FF0000"/>
              </a:solidFill>
            </a:endParaRPr>
          </a:p>
          <a:p>
            <a:r>
              <a:rPr lang="en-US" altLang="zh-TW"/>
              <a:t>3.</a:t>
            </a:r>
            <a:r>
              <a:rPr lang="zh-TW" altLang="en-US"/>
              <a:t>互斥特徵綑綁算法</a:t>
            </a:r>
            <a:r>
              <a:rPr lang="en-US" altLang="zh-TW"/>
              <a:t>(greedy bundling, merge exclusive features)</a:t>
            </a:r>
          </a:p>
          <a:p>
            <a:r>
              <a:rPr lang="en-US" altLang="zh-TW">
                <a:solidFill>
                  <a:srgbClr val="FF0000"/>
                </a:solidFill>
              </a:rPr>
              <a:t>4.leaf-wise</a:t>
            </a:r>
          </a:p>
          <a:p>
            <a:r>
              <a:rPr lang="en-US" altLang="zh-TW">
                <a:solidFill>
                  <a:srgbClr val="FF0000"/>
                </a:solidFill>
              </a:rPr>
              <a:t>5.</a:t>
            </a:r>
            <a:r>
              <a:rPr lang="zh-TW" altLang="en-US">
                <a:solidFill>
                  <a:srgbClr val="FF0000"/>
                </a:solidFill>
              </a:rPr>
              <a:t>類別特徵最優分割</a:t>
            </a:r>
            <a:endParaRPr lang="en-US" altLang="zh-TW">
              <a:solidFill>
                <a:srgbClr val="FF0000"/>
              </a:solidFill>
            </a:endParaRPr>
          </a:p>
          <a:p>
            <a:r>
              <a:rPr lang="en-US" altLang="zh-TW"/>
              <a:t>6.</a:t>
            </a:r>
            <a:r>
              <a:rPr lang="zh-TW" altLang="en-US"/>
              <a:t>特徵並行與數據並行</a:t>
            </a:r>
            <a:endParaRPr lang="en-US" altLang="zh-TW"/>
          </a:p>
          <a:p>
            <a:r>
              <a:rPr lang="en-US" altLang="zh-TW"/>
              <a:t>7.</a:t>
            </a:r>
            <a:r>
              <a:rPr lang="zh-TW" altLang="en-US"/>
              <a:t>緩存優化</a:t>
            </a:r>
            <a:endParaRPr lang="en-US" altLang="zh-TW"/>
          </a:p>
          <a:p>
            <a:endParaRPr lang="zh-TW" altLang="en-US"/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標題 1">
            <a:extLst>
              <a:ext uri="{FF2B5EF4-FFF2-40B4-BE49-F238E27FC236}">
                <a16:creationId xmlns:a16="http://schemas.microsoft.com/office/drawing/2014/main" id="{0E35224C-9502-41C7-B48E-6B4FA18EB3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單邊梯度抽樣算法</a:t>
            </a:r>
            <a:r>
              <a:rPr lang="en-US" altLang="zh-TW">
                <a:solidFill>
                  <a:schemeClr val="tx1">
                    <a:lumMod val="75000"/>
                    <a:lumOff val="25000"/>
                  </a:schemeClr>
                </a:solidFill>
              </a:rPr>
              <a:t>(goss)</a:t>
            </a:r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539" name="內容版面配置區 2">
            <a:extLst>
              <a:ext uri="{FF2B5EF4-FFF2-40B4-BE49-F238E27FC236}">
                <a16:creationId xmlns:a16="http://schemas.microsoft.com/office/drawing/2014/main" id="{F48C91D1-D8EE-44D8-8E38-AE6D540922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GOSS</a:t>
            </a:r>
            <a:r>
              <a:rPr lang="zh-TW" altLang="en-US"/>
              <a:t>演算法主要為了解決權重問題。</a:t>
            </a:r>
            <a:endParaRPr lang="en-US" altLang="zh-TW"/>
          </a:p>
          <a:p>
            <a:r>
              <a:rPr lang="zh-TW" altLang="en-US"/>
              <a:t>方法</a:t>
            </a:r>
            <a:r>
              <a:rPr lang="en-US" altLang="zh-TW"/>
              <a:t>:</a:t>
            </a:r>
          </a:p>
          <a:p>
            <a:r>
              <a:rPr lang="zh-TW" altLang="en-US"/>
              <a:t> </a:t>
            </a:r>
            <a:r>
              <a:rPr lang="en-US" altLang="zh-TW"/>
              <a:t>1.</a:t>
            </a:r>
            <a:r>
              <a:rPr lang="zh-TW" altLang="en-US"/>
              <a:t>對樣本進行抽樣，選擇梯度較小部分的樣本</a:t>
            </a:r>
            <a:endParaRPr lang="en-US" altLang="zh-TW"/>
          </a:p>
          <a:p>
            <a:r>
              <a:rPr lang="zh-TW" altLang="en-US"/>
              <a:t> </a:t>
            </a:r>
            <a:r>
              <a:rPr lang="en-US" altLang="zh-TW"/>
              <a:t>2.</a:t>
            </a:r>
            <a:r>
              <a:rPr lang="zh-TW" altLang="en-US"/>
              <a:t>讓模型關注梯度高的樣本，以達到減少計算量</a:t>
            </a:r>
            <a:endParaRPr lang="en-US" altLang="zh-TW"/>
          </a:p>
          <a:p>
            <a:endParaRPr lang="en-US" altLang="zh-TW"/>
          </a:p>
          <a:p>
            <a:r>
              <a:rPr lang="en-US" altLang="zh-TW"/>
              <a:t>Q:</a:t>
            </a:r>
            <a:r>
              <a:rPr lang="zh-TW" altLang="en-US"/>
              <a:t>為何選擇梯度較小的樣本抽樣</a:t>
            </a:r>
            <a:r>
              <a:rPr lang="en-US" altLang="zh-TW"/>
              <a:t>?</a:t>
            </a:r>
          </a:p>
          <a:p>
            <a:endParaRPr lang="zh-TW" altLang="en-US"/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標題 1">
            <a:extLst>
              <a:ext uri="{FF2B5EF4-FFF2-40B4-BE49-F238E27FC236}">
                <a16:creationId xmlns:a16="http://schemas.microsoft.com/office/drawing/2014/main" id="{F93CF518-9106-414D-93B9-E4588E038D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TW">
                <a:solidFill>
                  <a:schemeClr val="tx1">
                    <a:lumMod val="75000"/>
                    <a:lumOff val="25000"/>
                  </a:schemeClr>
                </a:solidFill>
              </a:rPr>
              <a:t>GOSS</a:t>
            </a: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演算法</a:t>
            </a:r>
          </a:p>
        </p:txBody>
      </p:sp>
      <p:pic>
        <p:nvPicPr>
          <p:cNvPr id="66563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B68E8CC1-9E42-49B6-AC57-3F71FC1FED5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787525"/>
            <a:ext cx="4103688" cy="4351338"/>
          </a:xfrm>
        </p:spPr>
      </p:pic>
      <p:pic>
        <p:nvPicPr>
          <p:cNvPr id="66564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01DAB989-C6EA-4CA8-AFC7-6FA69F0D6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288" y="1890713"/>
            <a:ext cx="100965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6565" name="文字方塊 8">
            <a:extLst>
              <a:ext uri="{FF2B5EF4-FFF2-40B4-BE49-F238E27FC236}">
                <a16:creationId xmlns:a16="http://schemas.microsoft.com/office/drawing/2014/main" id="{0B344D83-DB21-4A58-AEF2-6B7975521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0475" y="1951038"/>
            <a:ext cx="436086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TW" sz="3200">
                <a:solidFill>
                  <a:srgbClr val="000000"/>
                </a:solidFill>
              </a:rPr>
              <a:t>:</a:t>
            </a:r>
            <a:r>
              <a:rPr lang="zh-TW" altLang="en-US" sz="3200">
                <a:solidFill>
                  <a:srgbClr val="000000"/>
                </a:solidFill>
              </a:rPr>
              <a:t>權重係數</a:t>
            </a:r>
            <a:r>
              <a:rPr lang="en-US" altLang="zh-TW" sz="3200">
                <a:solidFill>
                  <a:srgbClr val="000000"/>
                </a:solidFill>
              </a:rPr>
              <a:t>(</a:t>
            </a:r>
            <a:r>
              <a:rPr lang="zh-TW" altLang="en-US" sz="3200">
                <a:solidFill>
                  <a:srgbClr val="000000"/>
                </a:solidFill>
              </a:rPr>
              <a:t>保持與原樣</a:t>
            </a:r>
            <a:endParaRPr lang="en-US" altLang="zh-TW" sz="3200">
              <a:solidFill>
                <a:srgbClr val="000000"/>
              </a:solidFill>
            </a:endParaRPr>
          </a:p>
          <a:p>
            <a:pPr eaLnBrk="1" hangingPunct="1"/>
            <a:r>
              <a:rPr lang="zh-TW" altLang="en-US" sz="3200">
                <a:solidFill>
                  <a:srgbClr val="000000"/>
                </a:solidFill>
              </a:rPr>
              <a:t>                     本同分佈</a:t>
            </a:r>
            <a:r>
              <a:rPr lang="en-US" altLang="zh-TW" sz="3200">
                <a:solidFill>
                  <a:srgbClr val="000000"/>
                </a:solidFill>
              </a:rPr>
              <a:t>)</a:t>
            </a:r>
            <a:endParaRPr lang="zh-TW" altLang="en-US" sz="3200">
              <a:solidFill>
                <a:srgbClr val="000000"/>
              </a:solidFill>
            </a:endParaRPr>
          </a:p>
        </p:txBody>
      </p:sp>
      <p:sp>
        <p:nvSpPr>
          <p:cNvPr id="66566" name="文字方塊 9">
            <a:extLst>
              <a:ext uri="{FF2B5EF4-FFF2-40B4-BE49-F238E27FC236}">
                <a16:creationId xmlns:a16="http://schemas.microsoft.com/office/drawing/2014/main" id="{1BFE0F3E-2F7B-42D9-8FD7-FD324B05E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288" y="3246438"/>
            <a:ext cx="31115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/>
            <a:r>
              <a:rPr lang="zh-TW" altLang="en-US">
                <a:solidFill>
                  <a:srgbClr val="000000"/>
                </a:solidFill>
              </a:rPr>
              <a:t>類似</a:t>
            </a:r>
            <a:r>
              <a:rPr lang="en-US" altLang="zh-TW">
                <a:solidFill>
                  <a:srgbClr val="000000"/>
                </a:solidFill>
              </a:rPr>
              <a:t>adaboost</a:t>
            </a:r>
            <a:r>
              <a:rPr lang="zh-TW" altLang="en-US">
                <a:solidFill>
                  <a:srgbClr val="000000"/>
                </a:solidFill>
              </a:rPr>
              <a:t>，但</a:t>
            </a:r>
            <a:r>
              <a:rPr lang="en-US" altLang="zh-TW">
                <a:solidFill>
                  <a:srgbClr val="000000"/>
                </a:solidFill>
              </a:rPr>
              <a:t>adaboost</a:t>
            </a:r>
            <a:r>
              <a:rPr lang="zh-TW" altLang="en-US">
                <a:solidFill>
                  <a:srgbClr val="000000"/>
                </a:solidFill>
              </a:rPr>
              <a:t>一開始就會因為分錯而改變權值，使得學習機器優先關注分錯的樣本。</a:t>
            </a:r>
            <a:endParaRPr lang="en-US" altLang="zh-TW">
              <a:solidFill>
                <a:srgbClr val="000000"/>
              </a:solidFill>
            </a:endParaRPr>
          </a:p>
          <a:p>
            <a:pPr eaLnBrk="1" hangingPunct="1"/>
            <a:r>
              <a:rPr lang="en-US" altLang="zh-TW">
                <a:solidFill>
                  <a:srgbClr val="000000"/>
                </a:solidFill>
              </a:rPr>
              <a:t>goss</a:t>
            </a:r>
            <a:r>
              <a:rPr lang="zh-TW" altLang="en-US">
                <a:solidFill>
                  <a:srgbClr val="000000"/>
                </a:solidFill>
              </a:rPr>
              <a:t>不一樣，</a:t>
            </a:r>
            <a:r>
              <a:rPr lang="en-US" altLang="zh-TW">
                <a:solidFill>
                  <a:srgbClr val="000000"/>
                </a:solidFill>
              </a:rPr>
              <a:t>goss</a:t>
            </a:r>
            <a:r>
              <a:rPr lang="zh-TW" altLang="en-US">
                <a:solidFill>
                  <a:srgbClr val="000000"/>
                </a:solidFill>
              </a:rPr>
              <a:t>沒有權值，</a:t>
            </a:r>
            <a:endParaRPr lang="en-US" altLang="zh-TW">
              <a:solidFill>
                <a:srgbClr val="000000"/>
              </a:solidFill>
            </a:endParaRPr>
          </a:p>
          <a:p>
            <a:pPr eaLnBrk="1" hangingPunct="1"/>
            <a:r>
              <a:rPr lang="zh-TW" altLang="en-US">
                <a:solidFill>
                  <a:srgbClr val="000000"/>
                </a:solidFill>
              </a:rPr>
              <a:t>依靠著天生的梯度提供了有用的資料抽樣</a:t>
            </a:r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標題 1">
            <a:extLst>
              <a:ext uri="{FF2B5EF4-FFF2-40B4-BE49-F238E27FC236}">
                <a16:creationId xmlns:a16="http://schemas.microsoft.com/office/drawing/2014/main" id="{76405294-5CA5-45B6-AE77-433597FD5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7755" y="522287"/>
            <a:ext cx="7913370" cy="109918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例子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7587" name="內容版面配置區 2">
            <a:extLst>
              <a:ext uri="{FF2B5EF4-FFF2-40B4-BE49-F238E27FC236}">
                <a16:creationId xmlns:a16="http://schemas.microsoft.com/office/drawing/2014/main" id="{FACFE523-7739-4B3F-AEB5-880FC6A9D7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87755" y="1071879"/>
            <a:ext cx="10788650" cy="4905375"/>
          </a:xfrm>
          <a:extLs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pPr marL="0" indent="0"/>
            <a:r>
              <a:rPr lang="zh-TW" altLang="en-US" dirty="0"/>
              <a:t>                               </a:t>
            </a:r>
            <a:r>
              <a:rPr lang="en-US" altLang="zh-TW" dirty="0"/>
              <a:t>100</a:t>
            </a:r>
            <a:r>
              <a:rPr lang="zh-TW" altLang="en-US" dirty="0"/>
              <a:t>個樣本，梯度大的</a:t>
            </a:r>
            <a:r>
              <a:rPr lang="en-US" altLang="zh-TW" dirty="0"/>
              <a:t>20</a:t>
            </a:r>
            <a:r>
              <a:rPr lang="zh-TW" altLang="en-US" dirty="0"/>
              <a:t>個</a:t>
            </a:r>
            <a:r>
              <a:rPr lang="en-US" altLang="zh-TW" dirty="0"/>
              <a:t>(</a:t>
            </a:r>
            <a:r>
              <a:rPr lang="zh-TW" altLang="en-US" dirty="0"/>
              <a:t>即</a:t>
            </a:r>
            <a:r>
              <a:rPr lang="en-US" altLang="zh-TW" dirty="0"/>
              <a:t>a=20%)</a:t>
            </a:r>
            <a:r>
              <a:rPr lang="zh-TW" altLang="en-US" dirty="0"/>
              <a:t>，假設我們選梯度小的</a:t>
            </a:r>
            <a:r>
              <a:rPr lang="en-US" altLang="zh-TW" dirty="0"/>
              <a:t>30%</a:t>
            </a:r>
            <a:r>
              <a:rPr lang="zh-TW" altLang="en-US" dirty="0"/>
              <a:t>即</a:t>
            </a:r>
            <a:r>
              <a:rPr lang="en-US" altLang="zh-TW" dirty="0"/>
              <a:t>b=30%</a:t>
            </a:r>
          </a:p>
          <a:p>
            <a:pPr marL="0" indent="0"/>
            <a:endParaRPr lang="en-US" altLang="zh-TW" dirty="0"/>
          </a:p>
          <a:p>
            <a:pPr marL="0" indent="0"/>
            <a:endParaRPr lang="en-US" altLang="zh-TW" dirty="0"/>
          </a:p>
          <a:p>
            <a:pPr marL="0" indent="0"/>
            <a:endParaRPr lang="en-US" altLang="zh-TW" dirty="0"/>
          </a:p>
          <a:p>
            <a:pPr marL="0" indent="0"/>
            <a:endParaRPr lang="en-US" altLang="zh-TW" dirty="0"/>
          </a:p>
          <a:p>
            <a:pPr marL="0" indent="0"/>
            <a:endParaRPr lang="en-US" altLang="zh-TW" dirty="0"/>
          </a:p>
          <a:p>
            <a:pPr marL="0" indent="0"/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     </a:t>
            </a:r>
            <a:r>
              <a:rPr lang="en-US" altLang="zh-TW" dirty="0"/>
              <a:t>a=100%</a:t>
            </a:r>
            <a:r>
              <a:rPr lang="zh-TW" altLang="en-US" dirty="0"/>
              <a:t>，也就是說我全部都選大樣本為抽樣</a:t>
            </a:r>
            <a:r>
              <a:rPr lang="en-US" altLang="zh-TW" dirty="0"/>
              <a:t>(</a:t>
            </a:r>
            <a:r>
              <a:rPr lang="zh-TW" altLang="en-US" dirty="0"/>
              <a:t>權重係數</a:t>
            </a:r>
            <a:r>
              <a:rPr lang="en-US" altLang="zh-TW" dirty="0"/>
              <a:t>=0)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     </a:t>
            </a:r>
            <a:r>
              <a:rPr lang="en-US" altLang="zh-TW" dirty="0"/>
              <a:t>a=0%</a:t>
            </a:r>
            <a:r>
              <a:rPr lang="zh-TW" altLang="en-US" dirty="0"/>
              <a:t>，也就是說</a:t>
            </a:r>
            <a:r>
              <a:rPr lang="en-US" altLang="zh-TW" dirty="0" err="1"/>
              <a:t>goss</a:t>
            </a:r>
            <a:r>
              <a:rPr lang="zh-TW" altLang="en-US" dirty="0"/>
              <a:t>採取著隨機採樣</a:t>
            </a: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TW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dirty="0"/>
              <a:t>     </a:t>
            </a:r>
            <a:r>
              <a:rPr lang="en-US" altLang="zh-TW" dirty="0"/>
              <a:t>Goss</a:t>
            </a:r>
            <a:r>
              <a:rPr lang="zh-TW" altLang="en-US" dirty="0"/>
              <a:t>可以在不改變數據分佈和不損精準度的情況下，減少模型學習的速率</a:t>
            </a: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標題 1">
            <a:extLst>
              <a:ext uri="{FF2B5EF4-FFF2-40B4-BE49-F238E27FC236}">
                <a16:creationId xmlns:a16="http://schemas.microsoft.com/office/drawing/2014/main" id="{7D99457E-DC25-442C-BCF9-B03112F39B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直方圖優化演算法</a:t>
            </a:r>
          </a:p>
        </p:txBody>
      </p:sp>
      <p:sp>
        <p:nvSpPr>
          <p:cNvPr id="68611" name="內容版面配置區 2">
            <a:extLst>
              <a:ext uri="{FF2B5EF4-FFF2-40B4-BE49-F238E27FC236}">
                <a16:creationId xmlns:a16="http://schemas.microsoft.com/office/drawing/2014/main" id="{5D3485F0-4E4D-40B6-9F37-A22A2BB701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將我們連續型的特徵</a:t>
            </a:r>
            <a:r>
              <a:rPr lang="en-US" altLang="zh-TW"/>
              <a:t>(feature)</a:t>
            </a:r>
            <a:r>
              <a:rPr lang="zh-TW" altLang="en-US"/>
              <a:t>資料，轉化為離散的資料，相當於裝進盒子中</a:t>
            </a:r>
            <a:r>
              <a:rPr lang="en-US" altLang="zh-TW"/>
              <a:t>(bin)</a:t>
            </a:r>
            <a:r>
              <a:rPr lang="zh-TW" altLang="en-US"/>
              <a:t>處理。</a:t>
            </a:r>
            <a:endParaRPr lang="en-US" altLang="zh-TW"/>
          </a:p>
          <a:p>
            <a:endParaRPr lang="zh-TW" altLang="en-US"/>
          </a:p>
        </p:txBody>
      </p:sp>
      <p:pic>
        <p:nvPicPr>
          <p:cNvPr id="68612" name="圖片 4">
            <a:extLst>
              <a:ext uri="{FF2B5EF4-FFF2-40B4-BE49-F238E27FC236}">
                <a16:creationId xmlns:a16="http://schemas.microsoft.com/office/drawing/2014/main" id="{ED3B4B1F-FFBD-482A-B6BB-B9D420F34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300" y="2957513"/>
            <a:ext cx="651510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9C8332-7165-4AA0-9D33-84B7BB19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400" dirty="0"/>
              <a:t>離散問題</a:t>
            </a:r>
            <a:r>
              <a:rPr lang="en-US" altLang="zh-TW" sz="4400" dirty="0"/>
              <a:t>:</a:t>
            </a:r>
            <a:r>
              <a:rPr lang="zh-TW" altLang="en-US" sz="4400" dirty="0"/>
              <a:t>熵</a:t>
            </a:r>
            <a:r>
              <a:rPr lang="en-US" altLang="zh-TW" sz="4400" dirty="0">
                <a:solidFill>
                  <a:srgbClr val="202122"/>
                </a:solidFill>
                <a:latin typeface="Arial" panose="020B0604020202020204" pitchFamily="34" charset="0"/>
              </a:rPr>
              <a:t>(Entropy)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D6AC4F-7792-4D7C-A93D-D76B2A3EE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4309"/>
            <a:ext cx="10058400" cy="4023360"/>
          </a:xfrm>
        </p:spPr>
        <p:txBody>
          <a:bodyPr/>
          <a:lstStyle/>
          <a:p>
            <a:pPr marL="0" indent="0">
              <a:buNone/>
            </a:pPr>
            <a:r>
              <a:rPr lang="zh-TW" altLang="en-US" dirty="0"/>
              <a:t>  定義</a:t>
            </a:r>
            <a:r>
              <a:rPr lang="en-US" altLang="zh-TW" dirty="0"/>
              <a:t>:</a:t>
            </a:r>
            <a:r>
              <a:rPr lang="zh-TW" altLang="en-US" dirty="0"/>
              <a:t>接受的每條消息中，包含的資訊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信息量</a:t>
            </a:r>
            <a:r>
              <a:rPr lang="zh-TW" altLang="en-US" dirty="0"/>
              <a:t>的平均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          </a:t>
            </a:r>
            <a:r>
              <a:rPr lang="en-US" altLang="zh-TW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為</a:t>
            </a:r>
            <a:r>
              <a:rPr lang="en-US" altLang="zh-TW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X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</a:t>
            </a:r>
            <a:r>
              <a:rPr lang="en-US" altLang="zh-TW" sz="2400" dirty="0" err="1">
                <a:solidFill>
                  <a:srgbClr val="202122"/>
                </a:solidFill>
                <a:latin typeface="Arial" panose="020B0604020202020204" pitchFamily="34" charset="0"/>
              </a:rPr>
              <a:t>pmf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，而</a:t>
            </a:r>
            <a:r>
              <a:rPr lang="en-US" altLang="zh-TW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I(</a:t>
            </a:r>
            <a:r>
              <a:rPr lang="en-US" altLang="zh-TW" sz="2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X</a:t>
            </a:r>
            <a:r>
              <a:rPr lang="en-US" altLang="zh-TW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):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信息本體，為</a:t>
            </a:r>
            <a:r>
              <a:rPr lang="en-US" altLang="zh-TW" sz="24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X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的資訊量</a:t>
            </a:r>
            <a:r>
              <a:rPr lang="zh-TW" altLang="en-US" sz="2400" dirty="0">
                <a:solidFill>
                  <a:srgbClr val="202122"/>
                </a:solidFill>
                <a:latin typeface="Arial" panose="020B0604020202020204" pitchFamily="34" charset="0"/>
              </a:rPr>
              <a:t>，</a:t>
            </a:r>
            <a:r>
              <a:rPr lang="zh-TW" alt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是個隨機變數</a:t>
            </a:r>
            <a:endParaRPr lang="en-US" altLang="zh-TW" sz="2400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zh-TW" altLang="en-US" dirty="0"/>
              <a:t>有限樣本</a:t>
            </a:r>
            <a:r>
              <a:rPr lang="en-US" altLang="zh-TW" dirty="0"/>
              <a:t>: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1D60839-11DF-4BE1-BD4E-18035A2A6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2454991"/>
            <a:ext cx="5185662" cy="49832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C4007D8-AE3A-45C8-9C27-F2A2815B2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456" y="3719943"/>
            <a:ext cx="6565086" cy="77726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CBC6C58-4E7D-4E96-A1CB-DE6233B19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561" y="4596100"/>
            <a:ext cx="9304725" cy="11740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550F68C-D970-4A67-B339-7D60FF6A4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286603"/>
            <a:ext cx="4362450" cy="28098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105A4B6-E55F-484C-91D1-F26BC74AD4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4720" y="286603"/>
            <a:ext cx="716342" cy="51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643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標題 1">
            <a:extLst>
              <a:ext uri="{FF2B5EF4-FFF2-40B4-BE49-F238E27FC236}">
                <a16:creationId xmlns:a16="http://schemas.microsoft.com/office/drawing/2014/main" id="{689B9DBD-5763-4597-A24A-27E6DF30C6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父親節點、左右節點</a:t>
            </a:r>
          </a:p>
        </p:txBody>
      </p:sp>
      <p:pic>
        <p:nvPicPr>
          <p:cNvPr id="69635" name="內容版面配置區 4">
            <a:extLst>
              <a:ext uri="{FF2B5EF4-FFF2-40B4-BE49-F238E27FC236}">
                <a16:creationId xmlns:a16="http://schemas.microsoft.com/office/drawing/2014/main" id="{4128D499-2F7F-445D-965C-73076A992A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5000" y="2090738"/>
            <a:ext cx="2744788" cy="2455862"/>
          </a:xfrm>
        </p:spPr>
      </p:pic>
      <p:cxnSp>
        <p:nvCxnSpPr>
          <p:cNvPr id="69636" name="接點: 弧形 6">
            <a:extLst>
              <a:ext uri="{FF2B5EF4-FFF2-40B4-BE49-F238E27FC236}">
                <a16:creationId xmlns:a16="http://schemas.microsoft.com/office/drawing/2014/main" id="{9AC42942-F6F5-44B5-BF6D-5AA194DB8784}"/>
              </a:ext>
            </a:extLst>
          </p:cNvPr>
          <p:cNvCxnSpPr>
            <a:cxnSpLocks noChangeArrowheads="1" noChangeShapeType="1"/>
          </p:cNvCxnSpPr>
          <p:nvPr/>
        </p:nvCxnSpPr>
        <p:spPr bwMode="auto">
          <a:xfrm flipV="1">
            <a:off x="3535363" y="2384425"/>
            <a:ext cx="2422525" cy="385763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9637" name="文字方塊 7">
            <a:extLst>
              <a:ext uri="{FF2B5EF4-FFF2-40B4-BE49-F238E27FC236}">
                <a16:creationId xmlns:a16="http://schemas.microsoft.com/office/drawing/2014/main" id="{75404F63-D1CE-4C73-8024-9F3212BCE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975" y="2090738"/>
            <a:ext cx="27447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/>
            <a:r>
              <a:rPr lang="zh-TW" altLang="en-US" sz="2400">
                <a:solidFill>
                  <a:srgbClr val="000000"/>
                </a:solidFill>
              </a:rPr>
              <a:t>父親節點</a:t>
            </a:r>
          </a:p>
        </p:txBody>
      </p:sp>
      <p:cxnSp>
        <p:nvCxnSpPr>
          <p:cNvPr id="69638" name="接點: 弧形 9">
            <a:extLst>
              <a:ext uri="{FF2B5EF4-FFF2-40B4-BE49-F238E27FC236}">
                <a16:creationId xmlns:a16="http://schemas.microsoft.com/office/drawing/2014/main" id="{BFBA2317-EC98-4DE6-805F-863AED82251F}"/>
              </a:ext>
            </a:extLst>
          </p:cNvPr>
          <p:cNvCxnSpPr>
            <a:cxnSpLocks noChangeArrowheads="1" noChangeShapeType="1"/>
          </p:cNvCxnSpPr>
          <p:nvPr/>
        </p:nvCxnSpPr>
        <p:spPr bwMode="auto">
          <a:xfrm rot="5400000">
            <a:off x="1526382" y="4185444"/>
            <a:ext cx="1225550" cy="1074737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rgbClr val="ED7D3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9639" name="文字方塊 10">
            <a:extLst>
              <a:ext uri="{FF2B5EF4-FFF2-40B4-BE49-F238E27FC236}">
                <a16:creationId xmlns:a16="http://schemas.microsoft.com/office/drawing/2014/main" id="{664ECB1A-0AF2-4818-BF5B-59F334C34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5514975"/>
            <a:ext cx="1500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/>
            <a:r>
              <a:rPr lang="zh-TW" altLang="en-US" sz="2400">
                <a:solidFill>
                  <a:srgbClr val="000000"/>
                </a:solidFill>
              </a:rPr>
              <a:t>左子節點</a:t>
            </a:r>
          </a:p>
        </p:txBody>
      </p:sp>
      <p:cxnSp>
        <p:nvCxnSpPr>
          <p:cNvPr id="69640" name="接點: 弧形 12">
            <a:extLst>
              <a:ext uri="{FF2B5EF4-FFF2-40B4-BE49-F238E27FC236}">
                <a16:creationId xmlns:a16="http://schemas.microsoft.com/office/drawing/2014/main" id="{9EF5A184-D6ED-4BA4-A9E3-3497011FE00B}"/>
              </a:ext>
            </a:extLst>
          </p:cNvPr>
          <p:cNvCxnSpPr>
            <a:cxnSpLocks noChangeArrowheads="1" noChangeShapeType="1"/>
          </p:cNvCxnSpPr>
          <p:nvPr/>
        </p:nvCxnSpPr>
        <p:spPr bwMode="auto">
          <a:xfrm>
            <a:off x="4033838" y="4086225"/>
            <a:ext cx="1838325" cy="1141413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rgbClr val="A5A5A5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9641" name="文字方塊 13">
            <a:extLst>
              <a:ext uri="{FF2B5EF4-FFF2-40B4-BE49-F238E27FC236}">
                <a16:creationId xmlns:a16="http://schemas.microsoft.com/office/drawing/2014/main" id="{5EE3D35F-C6FB-48A2-BA54-A1DD502EC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2975" y="4995863"/>
            <a:ext cx="3394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/>
            <a:r>
              <a:rPr lang="zh-TW" altLang="en-US" sz="2400">
                <a:solidFill>
                  <a:srgbClr val="000000"/>
                </a:solidFill>
              </a:rPr>
              <a:t>右子節點</a:t>
            </a:r>
          </a:p>
        </p:txBody>
      </p:sp>
      <p:sp>
        <p:nvSpPr>
          <p:cNvPr id="69642" name="文字方塊 15">
            <a:extLst>
              <a:ext uri="{FF2B5EF4-FFF2-40B4-BE49-F238E27FC236}">
                <a16:creationId xmlns:a16="http://schemas.microsoft.com/office/drawing/2014/main" id="{F3E9CB11-CCE2-41DA-8D59-08AAA4343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8288" y="5653882"/>
            <a:ext cx="54356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>
                <a:solidFill>
                  <a:srgbClr val="404040"/>
                </a:solidFill>
                <a:latin typeface="Calibri" panose="020F0502020204030204" pitchFamily="34" charset="0"/>
              </a:defRPr>
            </a:lvl1pPr>
            <a:lvl2pPr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>
                <a:solidFill>
                  <a:srgbClr val="404040"/>
                </a:solidFill>
                <a:latin typeface="Calibri" panose="020F0502020204030204" pitchFamily="34" charset="0"/>
              </a:defRPr>
            </a:lvl2pPr>
            <a:lvl3pPr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3pPr>
            <a:lvl4pPr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4pPr>
            <a:lvl5pPr indent="-182563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5pPr>
            <a:lvl6pPr indent="-182563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6pPr>
            <a:lvl7pPr indent="-182563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7pPr>
            <a:lvl8pPr indent="-182563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8pPr>
            <a:lvl9pPr indent="-182563" fontAlgn="base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>
                <a:solidFill>
                  <a:srgbClr val="404040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N_R = N_P – N_L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右子節點樣本數</a:t>
            </a:r>
            <a:r>
              <a:rPr lang="en-US" altLang="zh-TW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=</a:t>
            </a: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父親節點樣本數</a:t>
            </a:r>
            <a:r>
              <a:rPr lang="en-US" altLang="zh-TW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-</a:t>
            </a:r>
            <a:r>
              <a:rPr lang="zh-TW" altLang="en-US" sz="18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左子節點樣本數</a:t>
            </a:r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標題 1">
            <a:extLst>
              <a:ext uri="{FF2B5EF4-FFF2-40B4-BE49-F238E27FC236}">
                <a16:creationId xmlns:a16="http://schemas.microsoft.com/office/drawing/2014/main" id="{78E8457A-49B6-46A5-BB54-21C4B144C6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直方圖優化演算法</a:t>
            </a:r>
          </a:p>
        </p:txBody>
      </p:sp>
      <p:pic>
        <p:nvPicPr>
          <p:cNvPr id="70659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6C86CC6A-B0D4-428E-ADB1-81CC057583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8650" y="1855788"/>
            <a:ext cx="5467350" cy="3800475"/>
          </a:xfrm>
        </p:spPr>
      </p:pic>
      <p:sp>
        <p:nvSpPr>
          <p:cNvPr id="70660" name="文字方塊 5">
            <a:extLst>
              <a:ext uri="{FF2B5EF4-FFF2-40B4-BE49-F238E27FC236}">
                <a16:creationId xmlns:a16="http://schemas.microsoft.com/office/drawing/2014/main" id="{511DDD0D-8AD7-4028-A473-C0815E64A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4188" y="1979613"/>
            <a:ext cx="4408487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/>
            <a:r>
              <a:rPr lang="zh-TW" altLang="en-US" sz="3200">
                <a:solidFill>
                  <a:srgbClr val="000000"/>
                </a:solidFill>
              </a:rPr>
              <a:t>此演算法之前，</a:t>
            </a:r>
            <a:endParaRPr lang="en-US" altLang="zh-TW" sz="3200">
              <a:solidFill>
                <a:srgbClr val="000000"/>
              </a:solidFill>
            </a:endParaRPr>
          </a:p>
          <a:p>
            <a:pPr eaLnBrk="1" hangingPunct="1"/>
            <a:r>
              <a:rPr lang="zh-TW" altLang="en-US" sz="3200">
                <a:solidFill>
                  <a:srgbClr val="000000"/>
                </a:solidFill>
              </a:rPr>
              <a:t>需先將我們的特徵</a:t>
            </a:r>
            <a:r>
              <a:rPr lang="en-US" altLang="zh-TW" sz="3200">
                <a:solidFill>
                  <a:srgbClr val="000000"/>
                </a:solidFill>
              </a:rPr>
              <a:t>(feature)-&gt;</a:t>
            </a:r>
            <a:r>
              <a:rPr lang="zh-TW" altLang="en-US" sz="3200">
                <a:solidFill>
                  <a:srgbClr val="000000"/>
                </a:solidFill>
              </a:rPr>
              <a:t>箱子</a:t>
            </a:r>
            <a:r>
              <a:rPr lang="en-US" altLang="zh-TW" sz="3200">
                <a:solidFill>
                  <a:srgbClr val="000000"/>
                </a:solidFill>
              </a:rPr>
              <a:t>(bin)</a:t>
            </a:r>
          </a:p>
          <a:p>
            <a:pPr eaLnBrk="1" hangingPunct="1"/>
            <a:endParaRPr lang="en-US" altLang="zh-TW" sz="3200">
              <a:solidFill>
                <a:srgbClr val="000000"/>
              </a:solidFill>
            </a:endParaRPr>
          </a:p>
          <a:p>
            <a:pPr eaLnBrk="1" hangingPunct="1"/>
            <a:r>
              <a:rPr lang="zh-TW" altLang="en-US" sz="3200">
                <a:solidFill>
                  <a:srgbClr val="000000"/>
                </a:solidFill>
              </a:rPr>
              <a:t>與</a:t>
            </a:r>
            <a:r>
              <a:rPr lang="en-US" altLang="zh-TW" sz="3200">
                <a:solidFill>
                  <a:srgbClr val="000000"/>
                </a:solidFill>
              </a:rPr>
              <a:t>goss</a:t>
            </a:r>
            <a:r>
              <a:rPr lang="zh-TW" altLang="en-US" sz="3200">
                <a:solidFill>
                  <a:srgbClr val="000000"/>
                </a:solidFill>
              </a:rPr>
              <a:t>不同，直方圖優化演算法不需要排序</a:t>
            </a:r>
          </a:p>
        </p:txBody>
      </p:sp>
      <p:sp>
        <p:nvSpPr>
          <p:cNvPr id="70661" name="文字方塊 6">
            <a:extLst>
              <a:ext uri="{FF2B5EF4-FFF2-40B4-BE49-F238E27FC236}">
                <a16:creationId xmlns:a16="http://schemas.microsoft.com/office/drawing/2014/main" id="{2DA47D07-F727-4C85-A209-728F2D447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725" y="5335588"/>
            <a:ext cx="38925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zh-TW">
                <a:solidFill>
                  <a:srgbClr val="000000"/>
                </a:solidFill>
              </a:rPr>
              <a:t>S_L:</a:t>
            </a:r>
            <a:r>
              <a:rPr lang="zh-TW" altLang="en-US">
                <a:solidFill>
                  <a:srgbClr val="000000"/>
                </a:solidFill>
              </a:rPr>
              <a:t>累積其左邊</a:t>
            </a:r>
            <a:r>
              <a:rPr lang="en-US" altLang="zh-TW">
                <a:solidFill>
                  <a:srgbClr val="000000"/>
                </a:solidFill>
              </a:rPr>
              <a:t>bin</a:t>
            </a:r>
            <a:r>
              <a:rPr lang="zh-TW" altLang="en-US">
                <a:solidFill>
                  <a:srgbClr val="000000"/>
                </a:solidFill>
              </a:rPr>
              <a:t>至目前</a:t>
            </a:r>
            <a:r>
              <a:rPr lang="en-US" altLang="zh-TW">
                <a:solidFill>
                  <a:srgbClr val="000000"/>
                </a:solidFill>
              </a:rPr>
              <a:t>bin</a:t>
            </a:r>
            <a:r>
              <a:rPr lang="zh-TW" altLang="en-US">
                <a:solidFill>
                  <a:srgbClr val="000000"/>
                </a:solidFill>
              </a:rPr>
              <a:t>的梯度和</a:t>
            </a:r>
            <a:endParaRPr lang="en-US" altLang="zh-TW">
              <a:solidFill>
                <a:srgbClr val="000000"/>
              </a:solidFill>
            </a:endParaRPr>
          </a:p>
          <a:p>
            <a:pPr eaLnBrk="1" hangingPunct="1"/>
            <a:r>
              <a:rPr lang="en-US" altLang="zh-TW">
                <a:solidFill>
                  <a:srgbClr val="000000"/>
                </a:solidFill>
              </a:rPr>
              <a:t>N_L:</a:t>
            </a:r>
            <a:r>
              <a:rPr lang="zh-TW" altLang="en-US">
                <a:solidFill>
                  <a:srgbClr val="000000"/>
                </a:solidFill>
              </a:rPr>
              <a:t>累積其左邊樣本和</a:t>
            </a:r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標題 1">
            <a:extLst>
              <a:ext uri="{FF2B5EF4-FFF2-40B4-BE49-F238E27FC236}">
                <a16:creationId xmlns:a16="http://schemas.microsoft.com/office/drawing/2014/main" id="{4ACCA7CF-4F9D-427B-B585-CB3F8AA6D0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例子</a:t>
            </a:r>
          </a:p>
        </p:txBody>
      </p:sp>
      <p:sp>
        <p:nvSpPr>
          <p:cNvPr id="71683" name="內容版面配置區 2">
            <a:extLst>
              <a:ext uri="{FF2B5EF4-FFF2-40B4-BE49-F238E27FC236}">
                <a16:creationId xmlns:a16="http://schemas.microsoft.com/office/drawing/2014/main" id="{CD38A42C-AAD8-469B-AEA9-E8E74D1A92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/>
              <a:t>父親節點</a:t>
            </a:r>
            <a:r>
              <a:rPr lang="en-US" altLang="zh-TW"/>
              <a:t>10</a:t>
            </a:r>
            <a:r>
              <a:rPr lang="zh-TW" altLang="en-US"/>
              <a:t>個樣本，</a:t>
            </a:r>
            <a:r>
              <a:rPr lang="en-US" altLang="zh-TW"/>
              <a:t>2</a:t>
            </a:r>
            <a:r>
              <a:rPr lang="zh-TW" altLang="en-US"/>
              <a:t>個特徵。左節點具有</a:t>
            </a:r>
            <a:r>
              <a:rPr lang="en-US" altLang="zh-TW"/>
              <a:t>4</a:t>
            </a:r>
            <a:r>
              <a:rPr lang="zh-TW" altLang="en-US"/>
              <a:t>個樣本，右節點具有</a:t>
            </a:r>
            <a:r>
              <a:rPr lang="en-US" altLang="zh-TW"/>
              <a:t>6</a:t>
            </a:r>
            <a:r>
              <a:rPr lang="zh-TW" altLang="en-US"/>
              <a:t>個樣本。</a:t>
            </a:r>
          </a:p>
        </p:txBody>
      </p:sp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標題 1">
            <a:extLst>
              <a:ext uri="{FF2B5EF4-FFF2-40B4-BE49-F238E27FC236}">
                <a16:creationId xmlns:a16="http://schemas.microsoft.com/office/drawing/2014/main" id="{BFCE3A80-EA0A-486E-BD60-29AC3A23EB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TW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樹的優化</a:t>
            </a:r>
          </a:p>
        </p:txBody>
      </p:sp>
      <p:sp>
        <p:nvSpPr>
          <p:cNvPr id="72707" name="內容版面配置區 2">
            <a:extLst>
              <a:ext uri="{FF2B5EF4-FFF2-40B4-BE49-F238E27FC236}">
                <a16:creationId xmlns:a16="http://schemas.microsoft.com/office/drawing/2014/main" id="{5BDE8B6E-5AAD-4559-98D0-F97F329F75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38200" y="1778000"/>
            <a:ext cx="10515600" cy="4351338"/>
          </a:xfrm>
        </p:spPr>
        <p:txBody>
          <a:bodyPr/>
          <a:lstStyle/>
          <a:p>
            <a:r>
              <a:rPr lang="zh-TW" altLang="en-US"/>
              <a:t>上面的兩個方法都是優化分裂點，其實</a:t>
            </a:r>
            <a:r>
              <a:rPr lang="en-US" altLang="zh-TW"/>
              <a:t>lightgbm</a:t>
            </a:r>
            <a:r>
              <a:rPr lang="zh-TW" altLang="en-US"/>
              <a:t>不只優化了分裂點，甚至還優化了樹的生長過程，他拋棄</a:t>
            </a:r>
            <a:r>
              <a:rPr lang="en-US" altLang="zh-TW"/>
              <a:t>xgboost</a:t>
            </a:r>
            <a:r>
              <a:rPr lang="zh-TW" altLang="en-US"/>
              <a:t>的按層生長</a:t>
            </a:r>
            <a:r>
              <a:rPr lang="en-US" altLang="zh-TW"/>
              <a:t>(level wise)</a:t>
            </a:r>
            <a:r>
              <a:rPr lang="zh-TW" altLang="en-US"/>
              <a:t>，而是選擇案葉子生長</a:t>
            </a:r>
            <a:r>
              <a:rPr lang="en-US" altLang="zh-TW"/>
              <a:t>(leaf wise)</a:t>
            </a:r>
            <a:r>
              <a:rPr lang="zh-TW" altLang="en-US"/>
              <a:t>。</a:t>
            </a:r>
          </a:p>
        </p:txBody>
      </p:sp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標題 1">
            <a:extLst>
              <a:ext uri="{FF2B5EF4-FFF2-40B4-BE49-F238E27FC236}">
                <a16:creationId xmlns:a16="http://schemas.microsoft.com/office/drawing/2014/main" id="{2FA0A2F0-3920-44FA-B003-E27BF21D19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0250" y="176213"/>
            <a:ext cx="10515600" cy="1325562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TW">
                <a:solidFill>
                  <a:schemeClr val="tx1">
                    <a:lumMod val="75000"/>
                    <a:lumOff val="25000"/>
                  </a:schemeClr>
                </a:solidFill>
              </a:rPr>
              <a:t>Leaf-wise(Best-first) Tree growth</a:t>
            </a:r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3731" name="內容版面配置區 4" descr="一張含有 文字, 美工圖案 的圖片&#10;&#10;自動產生的描述">
            <a:extLst>
              <a:ext uri="{FF2B5EF4-FFF2-40B4-BE49-F238E27FC236}">
                <a16:creationId xmlns:a16="http://schemas.microsoft.com/office/drawing/2014/main" id="{472A5091-774C-4B03-8236-E56EACAED3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95525" y="1435100"/>
            <a:ext cx="7386638" cy="2557463"/>
          </a:xfrm>
        </p:spPr>
      </p:pic>
      <p:pic>
        <p:nvPicPr>
          <p:cNvPr id="73732" name="圖片 6" descr="一張含有 文字, 美工圖案 的圖片&#10;&#10;自動產生的描述">
            <a:extLst>
              <a:ext uri="{FF2B5EF4-FFF2-40B4-BE49-F238E27FC236}">
                <a16:creationId xmlns:a16="http://schemas.microsoft.com/office/drawing/2014/main" id="{F09FCF65-9A9B-4473-A2CA-51BD2CC3F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3992563"/>
            <a:ext cx="7818438" cy="243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標題 1">
            <a:extLst>
              <a:ext uri="{FF2B5EF4-FFF2-40B4-BE49-F238E27FC236}">
                <a16:creationId xmlns:a16="http://schemas.microsoft.com/office/drawing/2014/main" id="{19119094-8730-4FB7-97B9-388266F1D1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6650" y="549275"/>
            <a:ext cx="9544050" cy="11890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TW" altLang="en-US">
                <a:solidFill>
                  <a:srgbClr val="262626"/>
                </a:solidFill>
              </a:rPr>
              <a:t>缺點與改良</a:t>
            </a:r>
          </a:p>
        </p:txBody>
      </p:sp>
      <p:sp>
        <p:nvSpPr>
          <p:cNvPr id="74755" name="內容版面配置區 2">
            <a:extLst>
              <a:ext uri="{FF2B5EF4-FFF2-40B4-BE49-F238E27FC236}">
                <a16:creationId xmlns:a16="http://schemas.microsoft.com/office/drawing/2014/main" id="{50308581-0E1A-4F3A-A201-BEFECF763E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57388" y="2432050"/>
            <a:ext cx="8275637" cy="3319463"/>
          </a:xfrm>
        </p:spPr>
        <p:txBody>
          <a:bodyPr anchor="ctr"/>
          <a:lstStyle/>
          <a:p>
            <a:r>
              <a:rPr lang="zh-TW" altLang="en-US">
                <a:solidFill>
                  <a:srgbClr val="262626"/>
                </a:solidFill>
              </a:rPr>
              <a:t>缺點</a:t>
            </a:r>
            <a:r>
              <a:rPr lang="en-US" altLang="zh-TW">
                <a:solidFill>
                  <a:srgbClr val="262626"/>
                </a:solidFill>
              </a:rPr>
              <a:t>:</a:t>
            </a:r>
            <a:r>
              <a:rPr lang="zh-TW" altLang="en-US">
                <a:solidFill>
                  <a:srgbClr val="262626"/>
                </a:solidFill>
              </a:rPr>
              <a:t>擔心過度擬合是最大的缺點</a:t>
            </a:r>
            <a:endParaRPr lang="en-US" altLang="zh-TW">
              <a:solidFill>
                <a:srgbClr val="262626"/>
              </a:solidFill>
            </a:endParaRPr>
          </a:p>
          <a:p>
            <a:endParaRPr lang="en-US" altLang="zh-TW">
              <a:solidFill>
                <a:srgbClr val="262626"/>
              </a:solidFill>
            </a:endParaRPr>
          </a:p>
          <a:p>
            <a:endParaRPr lang="en-US" altLang="zh-TW">
              <a:solidFill>
                <a:srgbClr val="262626"/>
              </a:solidFill>
            </a:endParaRPr>
          </a:p>
          <a:p>
            <a:endParaRPr lang="en-US" altLang="zh-TW">
              <a:solidFill>
                <a:srgbClr val="262626"/>
              </a:solidFill>
            </a:endParaRPr>
          </a:p>
          <a:p>
            <a:r>
              <a:rPr lang="zh-TW" altLang="en-US">
                <a:solidFill>
                  <a:srgbClr val="262626"/>
                </a:solidFill>
              </a:rPr>
              <a:t>改良</a:t>
            </a:r>
            <a:r>
              <a:rPr lang="en-US" altLang="zh-TW">
                <a:solidFill>
                  <a:srgbClr val="262626"/>
                </a:solidFill>
              </a:rPr>
              <a:t>:leaf wise</a:t>
            </a:r>
            <a:r>
              <a:rPr lang="zh-TW" altLang="en-US">
                <a:solidFill>
                  <a:srgbClr val="262626"/>
                </a:solidFill>
              </a:rPr>
              <a:t> 追求的更高的速度，更好的精度，會選擇最好的點做分裂，害怕過度擬合，因此使用了</a:t>
            </a:r>
            <a:r>
              <a:rPr lang="en-US" altLang="zh-TW">
                <a:solidFill>
                  <a:srgbClr val="262626"/>
                </a:solidFill>
              </a:rPr>
              <a:t>max_depth</a:t>
            </a:r>
            <a:r>
              <a:rPr lang="zh-TW" altLang="en-US">
                <a:solidFill>
                  <a:srgbClr val="262626"/>
                </a:solidFill>
              </a:rPr>
              <a:t>來控制整個樹的深度。</a:t>
            </a:r>
          </a:p>
        </p:txBody>
      </p:sp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標題 1">
            <a:extLst>
              <a:ext uri="{FF2B5EF4-FFF2-40B4-BE49-F238E27FC236}">
                <a16:creationId xmlns:a16="http://schemas.microsoft.com/office/drawing/2014/main" id="{415A2A89-FAC3-4419-B1E0-449C29815C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6650" y="549275"/>
            <a:ext cx="9544050" cy="1189038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TW" altLang="en-US">
                <a:solidFill>
                  <a:srgbClr val="262626"/>
                </a:solidFill>
              </a:rPr>
              <a:t>類別特徵最優分割</a:t>
            </a:r>
          </a:p>
        </p:txBody>
      </p:sp>
      <p:sp>
        <p:nvSpPr>
          <p:cNvPr id="75779" name="內容版面配置區 2">
            <a:extLst>
              <a:ext uri="{FF2B5EF4-FFF2-40B4-BE49-F238E27FC236}">
                <a16:creationId xmlns:a16="http://schemas.microsoft.com/office/drawing/2014/main" id="{9B890BB3-AA73-4D9F-8F5C-68D176B83A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57388" y="2432050"/>
            <a:ext cx="8275637" cy="3319463"/>
          </a:xfrm>
        </p:spPr>
        <p:txBody>
          <a:bodyPr anchor="ctr"/>
          <a:lstStyle/>
          <a:p>
            <a:r>
              <a:rPr lang="zh-TW" altLang="en-US">
                <a:solidFill>
                  <a:srgbClr val="262626"/>
                </a:solidFill>
              </a:rPr>
              <a:t>大部分的機器演算法都不能直接支持類別特徵，一般都會對類別特徵編碼，再輸入到模型，常見的如</a:t>
            </a:r>
            <a:r>
              <a:rPr lang="en-US" altLang="zh-TW">
                <a:solidFill>
                  <a:srgbClr val="262626"/>
                </a:solidFill>
              </a:rPr>
              <a:t>one-hot</a:t>
            </a:r>
            <a:r>
              <a:rPr lang="zh-TW" altLang="en-US">
                <a:solidFill>
                  <a:srgbClr val="262626"/>
                </a:solidFill>
              </a:rPr>
              <a:t>編碼，但因為</a:t>
            </a:r>
            <a:r>
              <a:rPr lang="en-US" altLang="zh-TW">
                <a:solidFill>
                  <a:srgbClr val="262626"/>
                </a:solidFill>
              </a:rPr>
              <a:t>one-hot</a:t>
            </a:r>
            <a:r>
              <a:rPr lang="zh-TW" altLang="en-US">
                <a:solidFill>
                  <a:srgbClr val="262626"/>
                </a:solidFill>
              </a:rPr>
              <a:t>編碼對於樣本的切分不平衡，會讓切分效益小。</a:t>
            </a:r>
            <a:endParaRPr lang="en-US" altLang="zh-TW">
              <a:solidFill>
                <a:srgbClr val="262626"/>
              </a:solidFill>
            </a:endParaRPr>
          </a:p>
          <a:p>
            <a:endParaRPr lang="en-US" altLang="zh-TW">
              <a:solidFill>
                <a:srgbClr val="262626"/>
              </a:solidFill>
            </a:endParaRPr>
          </a:p>
          <a:p>
            <a:r>
              <a:rPr lang="en-US" altLang="zh-TW">
                <a:solidFill>
                  <a:srgbClr val="262626"/>
                </a:solidFill>
              </a:rPr>
              <a:t>Lightgbm</a:t>
            </a:r>
            <a:r>
              <a:rPr lang="zh-TW" altLang="en-US">
                <a:solidFill>
                  <a:srgbClr val="262626"/>
                </a:solidFill>
              </a:rPr>
              <a:t>使用的是</a:t>
            </a:r>
            <a:r>
              <a:rPr lang="en-US" altLang="zh-TW">
                <a:solidFill>
                  <a:srgbClr val="262626"/>
                </a:solidFill>
              </a:rPr>
              <a:t>many-vs-many</a:t>
            </a:r>
            <a:r>
              <a:rPr lang="zh-TW" altLang="en-US">
                <a:solidFill>
                  <a:srgbClr val="262626"/>
                </a:solidFill>
              </a:rPr>
              <a:t>進行分裂。</a:t>
            </a: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標題 1">
            <a:extLst>
              <a:ext uri="{FF2B5EF4-FFF2-40B4-BE49-F238E27FC236}">
                <a16:creationId xmlns:a16="http://schemas.microsoft.com/office/drawing/2014/main" id="{FD6D15F5-2B46-41C6-86C5-31229908EC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8563" y="560388"/>
            <a:ext cx="9794875" cy="1114425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altLang="zh-TW" sz="5200">
                <a:solidFill>
                  <a:schemeClr val="tx1">
                    <a:lumMod val="75000"/>
                    <a:lumOff val="25000"/>
                  </a:schemeClr>
                </a:solidFill>
              </a:rPr>
              <a:t>Many-vs-many</a:t>
            </a:r>
          </a:p>
        </p:txBody>
      </p:sp>
      <p:sp>
        <p:nvSpPr>
          <p:cNvPr id="76803" name="內容版面配置區 2">
            <a:extLst>
              <a:ext uri="{FF2B5EF4-FFF2-40B4-BE49-F238E27FC236}">
                <a16:creationId xmlns:a16="http://schemas.microsoft.com/office/drawing/2014/main" id="{40E9B379-AADF-4245-AED9-82F082E6F2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8563" y="1839913"/>
            <a:ext cx="9794875" cy="942975"/>
          </a:xfrm>
        </p:spPr>
        <p:txBody>
          <a:bodyPr/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zh-TW" altLang="en-US" sz="2400"/>
              <a:t>將數據分成兩大集合，主要是把很多樣本只有</a:t>
            </a:r>
            <a:r>
              <a:rPr lang="en-US" altLang="zh-TW" sz="2400"/>
              <a:t>0</a:t>
            </a:r>
            <a:r>
              <a:rPr lang="zh-TW" altLang="en-US" sz="2400"/>
              <a:t>或</a:t>
            </a:r>
            <a:r>
              <a:rPr lang="en-US" altLang="zh-TW" sz="2400"/>
              <a:t>1</a:t>
            </a:r>
            <a:r>
              <a:rPr lang="zh-TW" altLang="en-US" sz="2400"/>
              <a:t>小樣本的決策點減少，達到學習效率更好。</a:t>
            </a:r>
          </a:p>
        </p:txBody>
      </p:sp>
      <p:pic>
        <p:nvPicPr>
          <p:cNvPr id="76804" name="圖片 4">
            <a:extLst>
              <a:ext uri="{FF2B5EF4-FFF2-40B4-BE49-F238E27FC236}">
                <a16:creationId xmlns:a16="http://schemas.microsoft.com/office/drawing/2014/main" id="{55141340-5470-4C70-A159-449290AC2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8" y="2957513"/>
            <a:ext cx="3443287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76805" name="圖片 6">
            <a:extLst>
              <a:ext uri="{FF2B5EF4-FFF2-40B4-BE49-F238E27FC236}">
                <a16:creationId xmlns:a16="http://schemas.microsoft.com/office/drawing/2014/main" id="{9D48D6DD-D50D-4F12-8380-046218E3D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075" y="2957513"/>
            <a:ext cx="4546600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0FA2A2-545A-4F32-BD98-D82458D20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結論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7E78D26-BEA0-416C-B220-3169E00514D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68363" y="3933825"/>
          <a:ext cx="10515600" cy="1111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417">
                <a:tc>
                  <a:txBody>
                    <a:bodyPr/>
                    <a:lstStyle/>
                    <a:p>
                      <a:endParaRPr lang="zh-TW" altLang="en-US" sz="1800"/>
                    </a:p>
                  </a:txBody>
                  <a:tcPr marT="45668" marB="456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內存大小</a:t>
                      </a:r>
                    </a:p>
                  </a:txBody>
                  <a:tcPr marT="45668" marB="456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訓練速度</a:t>
                      </a:r>
                    </a:p>
                  </a:txBody>
                  <a:tcPr marT="45668" marB="456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精準度</a:t>
                      </a:r>
                    </a:p>
                  </a:txBody>
                  <a:tcPr marT="45668" marB="45668"/>
                </a:tc>
                <a:tc>
                  <a:txBody>
                    <a:bodyPr/>
                    <a:lstStyle/>
                    <a:p>
                      <a:r>
                        <a:rPr lang="zh-TW" altLang="en-US" sz="1800" dirty="0"/>
                        <a:t>支援大規模運算</a:t>
                      </a:r>
                    </a:p>
                  </a:txBody>
                  <a:tcPr marT="45668" marB="4566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xgboost</a:t>
                      </a:r>
                      <a:endParaRPr lang="zh-TW" altLang="en-US" sz="1800" dirty="0"/>
                    </a:p>
                  </a:txBody>
                  <a:tcPr marT="45668" marB="456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大</a:t>
                      </a:r>
                    </a:p>
                  </a:txBody>
                  <a:tcPr marT="45668" marB="456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慢</a:t>
                      </a:r>
                    </a:p>
                  </a:txBody>
                  <a:tcPr marT="45668" marB="456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較低</a:t>
                      </a:r>
                    </a:p>
                  </a:txBody>
                  <a:tcPr marT="45668" marB="456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否</a:t>
                      </a:r>
                    </a:p>
                  </a:txBody>
                  <a:tcPr marT="45668" marB="4566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r>
                        <a:rPr lang="en-US" altLang="zh-TW" sz="1800" dirty="0" err="1"/>
                        <a:t>lightgbm</a:t>
                      </a:r>
                      <a:endParaRPr lang="zh-TW" altLang="en-US" sz="1800" dirty="0"/>
                    </a:p>
                  </a:txBody>
                  <a:tcPr marT="45668" marB="456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小</a:t>
                      </a:r>
                    </a:p>
                  </a:txBody>
                  <a:tcPr marT="45668" marB="456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快</a:t>
                      </a:r>
                    </a:p>
                  </a:txBody>
                  <a:tcPr marT="45668" marB="456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較高</a:t>
                      </a:r>
                    </a:p>
                  </a:txBody>
                  <a:tcPr marT="45668" marB="456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dirty="0"/>
                        <a:t>是</a:t>
                      </a:r>
                    </a:p>
                  </a:txBody>
                  <a:tcPr marT="45668" marB="4566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7853" name="文字方塊 4">
            <a:extLst>
              <a:ext uri="{FF2B5EF4-FFF2-40B4-BE49-F238E27FC236}">
                <a16:creationId xmlns:a16="http://schemas.microsoft.com/office/drawing/2014/main" id="{60CDE80F-C335-41E5-9F9A-BE39ECEBF6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6838" y="2449513"/>
            <a:ext cx="124571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Calibri" panose="020F050202020403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zh-TW" sz="4000"/>
              <a:t>xgboost vs lightgbm</a:t>
            </a:r>
            <a:endParaRPr lang="zh-TW" altLang="en-US" sz="4000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565C0C-F243-438D-B87F-8FC70175A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英語有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26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個字母，假如每個字母在文章中出現次數平均的話，每個字母的訊息量為：</a:t>
            </a:r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zh-TW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altLang="zh-TW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altLang="zh-TW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 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漢字常用的有</a:t>
            </a:r>
            <a:r>
              <a:rPr lang="en-US" altLang="zh-TW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2500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個，假如每個</a:t>
            </a:r>
            <a:r>
              <a:rPr lang="zh-TW" altLang="en-US" b="0" i="0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 tooltip="漢字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漢字</a:t>
            </a:r>
            <a:r>
              <a:rPr lang="zh-TW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在文章中出現次數平均的話，每個漢字的資訊量為：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8368820-18FA-4ABE-AF1B-4822F9ACA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695" y="2470395"/>
            <a:ext cx="3306609" cy="92585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10C12A1-C426-455E-A999-CD9E9C468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325" y="4322144"/>
            <a:ext cx="3636310" cy="92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9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59CA92-618A-4F9D-81D6-18CD3983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信息增益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51E726-AD25-4253-911D-BEC2523B9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dirty="0"/>
              <a:t>定義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b="0" i="0" dirty="0">
                <a:solidFill>
                  <a:srgbClr val="121212"/>
                </a:solidFill>
                <a:effectLst/>
                <a:latin typeface="-apple-system"/>
              </a:rPr>
              <a:t>表示在一個條件下，信息不確定性減少的程度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公式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Information Gain = IG(</a:t>
            </a:r>
            <a:r>
              <a:rPr lang="en-US" altLang="zh-TW" dirty="0" err="1"/>
              <a:t>T,a</a:t>
            </a:r>
            <a:r>
              <a:rPr lang="en-US" altLang="zh-TW" dirty="0"/>
              <a:t>) = H(T) – H(</a:t>
            </a:r>
            <a:r>
              <a:rPr lang="en-US" altLang="zh-TW" dirty="0" err="1"/>
              <a:t>T|a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根節點流程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               </a:t>
            </a:r>
            <a:r>
              <a:rPr lang="en-US" altLang="zh-TW" dirty="0"/>
              <a:t>1.</a:t>
            </a:r>
            <a:r>
              <a:rPr lang="zh-TW" altLang="en-US" dirty="0"/>
              <a:t>計算</a:t>
            </a:r>
            <a:r>
              <a:rPr lang="en-US" altLang="zh-TW" dirty="0"/>
              <a:t>entropy = H(T)=</a:t>
            </a:r>
            <a:r>
              <a:rPr lang="zh-TW" altLang="en-US" dirty="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-(p)*log(p)-(1-p)*log(1-p)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(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二元輸出屬性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)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    </a:t>
            </a:r>
            <a:r>
              <a:rPr lang="en-US" altLang="zh-TW" dirty="0"/>
              <a:t>2.</a:t>
            </a:r>
            <a:r>
              <a:rPr lang="zh-TW" altLang="en-US" dirty="0"/>
              <a:t>分別算根結點其信息增量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   </a:t>
            </a:r>
            <a:r>
              <a:rPr lang="zh-TW" altLang="en-US" dirty="0"/>
              <a:t>      </a:t>
            </a:r>
            <a:r>
              <a:rPr lang="en-US" altLang="zh-TW" dirty="0"/>
              <a:t> </a:t>
            </a:r>
            <a:r>
              <a:rPr lang="zh-TW" altLang="en-US" dirty="0"/>
              <a:t>         </a:t>
            </a:r>
            <a:r>
              <a:rPr lang="en-US" altLang="zh-TW" dirty="0"/>
              <a:t>Information Gain = IG(</a:t>
            </a:r>
            <a:r>
              <a:rPr lang="en-US" altLang="zh-TW" dirty="0" err="1"/>
              <a:t>T,a</a:t>
            </a:r>
            <a:r>
              <a:rPr lang="en-US" altLang="zh-TW" dirty="0"/>
              <a:t>) = H(T) – H(</a:t>
            </a:r>
            <a:r>
              <a:rPr lang="en-US" altLang="zh-TW" dirty="0" err="1"/>
              <a:t>T|a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zh-TW" altLang="en-US" dirty="0"/>
              <a:t>               </a:t>
            </a:r>
            <a:r>
              <a:rPr lang="en-US" altLang="zh-TW" dirty="0"/>
              <a:t>3.</a:t>
            </a:r>
            <a:r>
              <a:rPr lang="zh-TW" altLang="en-US" dirty="0"/>
              <a:t>信息增量最大原則</a:t>
            </a:r>
            <a:r>
              <a:rPr lang="en-US" altLang="zh-TW" dirty="0"/>
              <a:t>:</a:t>
            </a:r>
            <a:r>
              <a:rPr lang="zh-TW" altLang="en-US" dirty="0"/>
              <a:t> 選 </a:t>
            </a:r>
            <a:r>
              <a:rPr lang="en-US" altLang="zh-TW" dirty="0"/>
              <a:t>IG(</a:t>
            </a:r>
            <a:r>
              <a:rPr lang="en-US" altLang="zh-TW" dirty="0" err="1"/>
              <a:t>T,a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r>
              <a:rPr lang="en-US" altLang="zh-TW" dirty="0"/>
              <a:t>Max </a:t>
            </a:r>
            <a:r>
              <a:rPr lang="zh-TW" altLang="en-US" dirty="0"/>
              <a:t>為根結點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    </a:t>
            </a:r>
            <a:r>
              <a:rPr lang="en-US" altLang="zh-TW" dirty="0"/>
              <a:t>4.</a:t>
            </a:r>
            <a:r>
              <a:rPr lang="zh-TW" altLang="en-US" dirty="0"/>
              <a:t>子節點重複上述步驟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ID3</a:t>
            </a:r>
            <a:r>
              <a:rPr lang="zh-TW" altLang="en-US" dirty="0"/>
              <a:t>、</a:t>
            </a:r>
            <a:r>
              <a:rPr lang="en-US" altLang="zh-TW" dirty="0"/>
              <a:t>C4.5</a:t>
            </a:r>
            <a:r>
              <a:rPr lang="zh-TW" altLang="en-US" dirty="0"/>
              <a:t>演算法都是以信息增益下去遞迴處理</a:t>
            </a:r>
          </a:p>
        </p:txBody>
      </p:sp>
    </p:spTree>
    <p:extLst>
      <p:ext uri="{BB962C8B-B14F-4D97-AF65-F5344CB8AC3E}">
        <p14:creationId xmlns:p14="http://schemas.microsoft.com/office/powerpoint/2010/main" val="4012361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B9D463-61AA-47D1-BDA2-830057305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14244"/>
            <a:ext cx="10058400" cy="1450757"/>
          </a:xfrm>
        </p:spPr>
        <p:txBody>
          <a:bodyPr/>
          <a:lstStyle/>
          <a:p>
            <a:br>
              <a:rPr lang="zh-TW" altLang="en-US" sz="18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1B8533-08C5-4441-9F32-B2FBFAAD9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105" y="1227249"/>
            <a:ext cx="3324507" cy="830858"/>
          </a:xfrm>
        </p:spPr>
        <p:txBody>
          <a:bodyPr>
            <a:normAutofit/>
          </a:bodyPr>
          <a:lstStyle/>
          <a:p>
            <a:r>
              <a:rPr lang="zh-TW" altLang="en-US" sz="28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目標</a:t>
            </a:r>
            <a:r>
              <a:rPr lang="en-US" altLang="zh-TW" sz="28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:</a:t>
            </a:r>
            <a:r>
              <a:rPr lang="zh-TW" altLang="en-US" sz="28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是否出去玩</a:t>
            </a:r>
            <a:endParaRPr lang="en-US" altLang="zh-TW" sz="2800" b="1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49DF4645-81E9-4D74-8D99-4ED4263B126B}"/>
              </a:ext>
            </a:extLst>
          </p:cNvPr>
          <p:cNvSpPr txBox="1">
            <a:spLocks/>
          </p:cNvSpPr>
          <p:nvPr/>
        </p:nvSpPr>
        <p:spPr>
          <a:xfrm>
            <a:off x="838200" y="2788245"/>
            <a:ext cx="10515600" cy="290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2AFDB4-1A9E-47A6-A498-5552BBFF7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808" y="206592"/>
            <a:ext cx="6626588" cy="370303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BB32AD1-BB98-4AEE-A6F0-F384E7DC8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09" y="2527198"/>
            <a:ext cx="4770497" cy="342245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215C60A-781A-4C56-B64A-391B17C6E428}"/>
              </a:ext>
            </a:extLst>
          </p:cNvPr>
          <p:cNvSpPr txBox="1"/>
          <p:nvPr/>
        </p:nvSpPr>
        <p:spPr>
          <a:xfrm>
            <a:off x="5714096" y="4672945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1 </a:t>
            </a:r>
            <a:r>
              <a:rPr lang="zh-TW" altLang="en-US" sz="20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計算熵</a:t>
            </a:r>
            <a:endParaRPr lang="en-US" altLang="zh-TW" sz="2000" b="1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pl-PL" altLang="zh-TW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Entropy(S)= -(9/14)*log(9/14)-(5/14)*log(5/14)</a:t>
            </a:r>
            <a:r>
              <a:rPr lang="en-US" altLang="zh-TW" sz="2000" dirty="0">
                <a:solidFill>
                  <a:srgbClr val="000000"/>
                </a:solidFill>
                <a:latin typeface="Helvetica" panose="020B0604020202020204" pitchFamily="34" charset="0"/>
              </a:rPr>
              <a:t>=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0.940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 </a:t>
            </a:r>
            <a:endParaRPr lang="en-US" altLang="zh-TW" sz="2000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pPr marL="0" indent="0">
              <a:buNone/>
            </a:pPr>
            <a:r>
              <a:rPr lang="zh-TW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                                                                    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(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以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2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為底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1922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D856B67-5ED5-445E-9EB5-209986F05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40" y="182170"/>
            <a:ext cx="6626588" cy="370303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93A29B4-BE6F-46F6-B5A8-9366DBF63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55" y="1314450"/>
            <a:ext cx="8465820" cy="1047751"/>
          </a:xfrm>
        </p:spPr>
        <p:txBody>
          <a:bodyPr>
            <a:normAutofit fontScale="90000"/>
          </a:bodyPr>
          <a:lstStyle/>
          <a:p>
            <a:r>
              <a:rPr lang="en-US" altLang="zh-TW" sz="22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2 </a:t>
            </a:r>
            <a:r>
              <a:rPr lang="zh-TW" altLang="en-US" sz="2200" b="1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計算各</a:t>
            </a:r>
            <a:r>
              <a:rPr lang="zh-TW" altLang="en-US" sz="2200" b="1" dirty="0">
                <a:solidFill>
                  <a:srgbClr val="000000"/>
                </a:solidFill>
                <a:latin typeface="Helvetica" panose="020B0604020202020204" pitchFamily="34" charset="0"/>
              </a:rPr>
              <a:t>信息增益，以</a:t>
            </a:r>
            <a:r>
              <a:rPr lang="en-US" altLang="zh-TW" sz="2200" b="1" dirty="0">
                <a:solidFill>
                  <a:srgbClr val="000000"/>
                </a:solidFill>
                <a:latin typeface="Helvetica" panose="020B0604020202020204" pitchFamily="34" charset="0"/>
              </a:rPr>
              <a:t>Wind</a:t>
            </a:r>
            <a:r>
              <a:rPr lang="zh-TW" altLang="en-US" sz="2200" b="1" dirty="0">
                <a:solidFill>
                  <a:srgbClr val="000000"/>
                </a:solidFill>
                <a:latin typeface="Helvetica" panose="020B0604020202020204" pitchFamily="34" charset="0"/>
              </a:rPr>
              <a:t>作為根節點</a:t>
            </a:r>
            <a:br>
              <a:rPr lang="en-US" altLang="zh-TW" sz="2800" b="1" dirty="0">
                <a:solidFill>
                  <a:srgbClr val="000000"/>
                </a:solidFill>
                <a:latin typeface="Helvetica" panose="020B0604020202020204" pitchFamily="34" charset="0"/>
              </a:rPr>
            </a:br>
            <a:br>
              <a:rPr lang="zh-TW" altLang="en-US" sz="2800" dirty="0"/>
            </a:br>
            <a:endParaRPr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22AF28-885E-480F-B011-D82D8AE74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620" y="1947961"/>
            <a:ext cx="7601530" cy="4309964"/>
          </a:xfrm>
        </p:spPr>
        <p:txBody>
          <a:bodyPr>
            <a:normAutofit/>
          </a:bodyPr>
          <a:lstStyle/>
          <a:p>
            <a:r>
              <a:rPr lang="pl-PL" altLang="zh-TW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Entropy(Weak)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endParaRPr lang="en-US" altLang="zh-TW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r>
              <a:rPr lang="pl-PL" altLang="zh-TW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=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pl-PL" altLang="zh-TW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-(6/8)*log(6/8)-(2/8)*log(2/8)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endParaRPr lang="en-US" altLang="zh-TW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r>
              <a:rPr lang="pl-PL" altLang="zh-TW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=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pl-PL" altLang="zh-TW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0.811</a:t>
            </a:r>
            <a:endParaRPr lang="en-US" altLang="zh-TW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Entropy(Strong)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endParaRPr lang="en-US" altLang="zh-TW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=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-(3/6)*log(3/6)-(3/6)*log(3/6)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endParaRPr lang="en-US" altLang="zh-TW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=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1.0</a:t>
            </a: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Gain(Wind)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endParaRPr lang="en-US" altLang="zh-TW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=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Entropy(S)-(8/14)*Entropy(Weak)-(6/14)*Entropy(Strong)</a:t>
            </a:r>
          </a:p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=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0.940-(8/14)*0.811-(6/14)*1.0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=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0.048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6240191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TM02900720[[fn=要素]]</Template>
  <TotalTime>1404</TotalTime>
  <Words>2029</Words>
  <Application>Microsoft Office PowerPoint</Application>
  <PresentationFormat>寬螢幕</PresentationFormat>
  <Paragraphs>265</Paragraphs>
  <Slides>58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58</vt:i4>
      </vt:variant>
    </vt:vector>
  </HeadingPairs>
  <TitlesOfParts>
    <vt:vector size="72" baseType="lpstr">
      <vt:lpstr>-apple-system</vt:lpstr>
      <vt:lpstr>新細明體</vt:lpstr>
      <vt:lpstr>標楷體</vt:lpstr>
      <vt:lpstr>Arial</vt:lpstr>
      <vt:lpstr>Calibri</vt:lpstr>
      <vt:lpstr>Calibri Light</vt:lpstr>
      <vt:lpstr>Helvetica</vt:lpstr>
      <vt:lpstr>Karla</vt:lpstr>
      <vt:lpstr>Lato</vt:lpstr>
      <vt:lpstr>Open Sans</vt:lpstr>
      <vt:lpstr>Wingdings</vt:lpstr>
      <vt:lpstr>Wingdings 2</vt:lpstr>
      <vt:lpstr>HDOfficeLightV0</vt:lpstr>
      <vt:lpstr>回顧</vt:lpstr>
      <vt:lpstr>Xgboost &amp; LightGBM</vt:lpstr>
      <vt:lpstr>PowerPoint 簡報</vt:lpstr>
      <vt:lpstr>PowerPoint 簡報</vt:lpstr>
      <vt:lpstr>決策樹:三個類型</vt:lpstr>
      <vt:lpstr>離散問題:熵(Entropy)</vt:lpstr>
      <vt:lpstr>PowerPoint 簡報</vt:lpstr>
      <vt:lpstr>信息增益</vt:lpstr>
      <vt:lpstr> </vt:lpstr>
      <vt:lpstr>2 計算各信息增益，以Wind作為根節點  </vt:lpstr>
      <vt:lpstr>PowerPoint 簡報</vt:lpstr>
      <vt:lpstr>PowerPoint 簡報</vt:lpstr>
      <vt:lpstr> 吉尼不純度 (Gini impurity)</vt:lpstr>
      <vt:lpstr>PowerPoint 簡報</vt:lpstr>
      <vt:lpstr>PowerPoint 簡報</vt:lpstr>
      <vt:lpstr>PowerPoint 簡報</vt:lpstr>
      <vt:lpstr>PowerPoint 簡報</vt:lpstr>
      <vt:lpstr>PowerPoint 簡報</vt:lpstr>
      <vt:lpstr>CART:迴歸樹</vt:lpstr>
      <vt:lpstr>CART:迴歸樹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Boosting </vt:lpstr>
      <vt:lpstr>PowerPoint 簡報</vt:lpstr>
      <vt:lpstr>XGBOOST</vt:lpstr>
      <vt:lpstr>PowerPoint 簡報</vt:lpstr>
      <vt:lpstr>疊加式訓練</vt:lpstr>
      <vt:lpstr>定義一棵樹</vt:lpstr>
      <vt:lpstr>PowerPoint 簡報</vt:lpstr>
      <vt:lpstr>PowerPoint 簡報</vt:lpstr>
      <vt:lpstr>PowerPoint 簡報</vt:lpstr>
      <vt:lpstr>貪心算法</vt:lpstr>
      <vt:lpstr>PowerPoint 簡報</vt:lpstr>
      <vt:lpstr>PowerPoint 簡報</vt:lpstr>
      <vt:lpstr>PowerPoint 簡報</vt:lpstr>
      <vt:lpstr>PowerPoint 簡報</vt:lpstr>
      <vt:lpstr>Lightgbm</vt:lpstr>
      <vt:lpstr>與XGBoost的比較</vt:lpstr>
      <vt:lpstr>Lightgbm優點</vt:lpstr>
      <vt:lpstr>改良xgboost缺點</vt:lpstr>
      <vt:lpstr>單邊梯度抽樣算法(goss)</vt:lpstr>
      <vt:lpstr>GOSS演算法</vt:lpstr>
      <vt:lpstr>例子:</vt:lpstr>
      <vt:lpstr>直方圖優化演算法</vt:lpstr>
      <vt:lpstr>父親節點、左右節點</vt:lpstr>
      <vt:lpstr>直方圖優化演算法</vt:lpstr>
      <vt:lpstr>例子</vt:lpstr>
      <vt:lpstr>樹的優化</vt:lpstr>
      <vt:lpstr>Leaf-wise(Best-first) Tree growth</vt:lpstr>
      <vt:lpstr>缺點與改良</vt:lpstr>
      <vt:lpstr>類別特徵最優分割</vt:lpstr>
      <vt:lpstr>Many-vs-many</vt:lpstr>
      <vt:lpstr>結論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1.決策樹 ：     熵（信息增益 ）（C4.5,ID3 ）    吉尼不純度    (解釋,例子)    都一樣&amp;一半一半（圖）    優、缺（修枝）</dc:title>
  <dc:creator>B082040005</dc:creator>
  <cp:lastModifiedBy>B082040005</cp:lastModifiedBy>
  <cp:revision>20</cp:revision>
  <dcterms:created xsi:type="dcterms:W3CDTF">2022-03-12T06:50:18Z</dcterms:created>
  <dcterms:modified xsi:type="dcterms:W3CDTF">2022-03-24T14:35:33Z</dcterms:modified>
</cp:coreProperties>
</file>